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6" r:id="rId4"/>
  </p:sldMasterIdLst>
  <p:notesMasterIdLst>
    <p:notesMasterId r:id="rId35"/>
  </p:notesMasterIdLst>
  <p:sldIdLst>
    <p:sldId id="256" r:id="rId5"/>
    <p:sldId id="257" r:id="rId6"/>
    <p:sldId id="258" r:id="rId7"/>
    <p:sldId id="259" r:id="rId8"/>
    <p:sldId id="260" r:id="rId9"/>
    <p:sldId id="261" r:id="rId10"/>
    <p:sldId id="262" r:id="rId11"/>
    <p:sldId id="263" r:id="rId12"/>
    <p:sldId id="282" r:id="rId13"/>
    <p:sldId id="283" r:id="rId14"/>
    <p:sldId id="284" r:id="rId15"/>
    <p:sldId id="285"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81"/>
  </p:normalViewPr>
  <p:slideViewPr>
    <p:cSldViewPr snapToGrid="0">
      <p:cViewPr>
        <p:scale>
          <a:sx n="62" d="100"/>
          <a:sy n="62" d="100"/>
        </p:scale>
        <p:origin x="64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B68615-6933-A94B-82E7-73A1C533CC61}" type="datetimeFigureOut">
              <a:rPr lang="en-US" smtClean="0"/>
              <a:t>8/2/2024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8F6F6A-3413-6745-B3EC-771C6B6D45EA}" type="slidenum">
              <a:rPr lang="en-US" smtClean="0"/>
              <a:t>‹#›</a:t>
            </a:fld>
            <a:endParaRPr lang="en-US"/>
          </a:p>
        </p:txBody>
      </p:sp>
    </p:spTree>
    <p:extLst>
      <p:ext uri="{BB962C8B-B14F-4D97-AF65-F5344CB8AC3E}">
        <p14:creationId xmlns:p14="http://schemas.microsoft.com/office/powerpoint/2010/main" val="3427970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8F6F6A-3413-6745-B3EC-771C6B6D45EA}" type="slidenum">
              <a:rPr lang="en-US" smtClean="0"/>
              <a:t>16</a:t>
            </a:fld>
            <a:endParaRPr lang="en-US"/>
          </a:p>
        </p:txBody>
      </p:sp>
    </p:spTree>
    <p:extLst>
      <p:ext uri="{BB962C8B-B14F-4D97-AF65-F5344CB8AC3E}">
        <p14:creationId xmlns:p14="http://schemas.microsoft.com/office/powerpoint/2010/main" val="92103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8F6F6A-3413-6745-B3EC-771C6B6D45EA}" type="slidenum">
              <a:rPr lang="en-US" smtClean="0"/>
              <a:t>28</a:t>
            </a:fld>
            <a:endParaRPr lang="en-US"/>
          </a:p>
        </p:txBody>
      </p:sp>
    </p:spTree>
    <p:extLst>
      <p:ext uri="{BB962C8B-B14F-4D97-AF65-F5344CB8AC3E}">
        <p14:creationId xmlns:p14="http://schemas.microsoft.com/office/powerpoint/2010/main" val="4175569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57568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7977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986877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21314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84548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056827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51761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276097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788319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70514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6406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74068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37659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92383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50221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8/2/2024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06928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0664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8/2/2024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46614786"/>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1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7.xml"/><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1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7.xml"/><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17.xml"/><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7.xml"/><Relationship Id="rId5" Type="http://schemas.openxmlformats.org/officeDocument/2006/relationships/image" Target="../media/image58.png"/><Relationship Id="rId4" Type="http://schemas.openxmlformats.org/officeDocument/2006/relationships/image" Target="../media/image57.png"/></Relationships>
</file>

<file path=ppt/slides/_rels/slide2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7.xml"/><Relationship Id="rId5" Type="http://schemas.openxmlformats.org/officeDocument/2006/relationships/image" Target="../media/image62.png"/><Relationship Id="rId4" Type="http://schemas.openxmlformats.org/officeDocument/2006/relationships/image" Target="../media/image61.png"/></Relationships>
</file>

<file path=ppt/slides/_rels/slide2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65.png"/><Relationship Id="rId4" Type="http://schemas.openxmlformats.org/officeDocument/2006/relationships/image" Target="../media/image64.png"/></Relationships>
</file>

<file path=ppt/slides/_rels/slide2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49FAA-FDA4-3948-3526-A1931D451C23}"/>
              </a:ext>
            </a:extLst>
          </p:cNvPr>
          <p:cNvSpPr>
            <a:spLocks noGrp="1"/>
          </p:cNvSpPr>
          <p:nvPr>
            <p:ph type="ctrTitle"/>
          </p:nvPr>
        </p:nvSpPr>
        <p:spPr>
          <a:xfrm>
            <a:off x="1751012" y="1385937"/>
            <a:ext cx="8689976" cy="983673"/>
          </a:xfrm>
        </p:spPr>
        <p:txBody>
          <a:bodyPr>
            <a:normAutofit fontScale="90000"/>
          </a:bodyPr>
          <a:lstStyle/>
          <a:p>
            <a:br>
              <a:rPr lang="en-US" sz="4000" dirty="0"/>
            </a:br>
            <a:r>
              <a:rPr lang="en-GB" sz="3100" dirty="0"/>
              <a:t>PROG8151 - User Interface Design Principles</a:t>
            </a:r>
            <a:br>
              <a:rPr lang="en-US" sz="3100" dirty="0"/>
            </a:br>
            <a:r>
              <a:rPr lang="en-US" sz="2200" dirty="0"/>
              <a:t>A3- Mobile Design</a:t>
            </a:r>
          </a:p>
        </p:txBody>
      </p:sp>
      <p:sp>
        <p:nvSpPr>
          <p:cNvPr id="3" name="Subtitle 2">
            <a:extLst>
              <a:ext uri="{FF2B5EF4-FFF2-40B4-BE49-F238E27FC236}">
                <a16:creationId xmlns:a16="http://schemas.microsoft.com/office/drawing/2014/main" id="{4131CAB7-E88E-7668-EC19-6BCF9625593F}"/>
              </a:ext>
            </a:extLst>
          </p:cNvPr>
          <p:cNvSpPr>
            <a:spLocks noGrp="1"/>
          </p:cNvSpPr>
          <p:nvPr>
            <p:ph type="subTitle" idx="1"/>
          </p:nvPr>
        </p:nvSpPr>
        <p:spPr>
          <a:xfrm>
            <a:off x="1751012" y="2370116"/>
            <a:ext cx="8689976" cy="983672"/>
          </a:xfrm>
        </p:spPr>
        <p:txBody>
          <a:bodyPr>
            <a:normAutofit/>
          </a:bodyPr>
          <a:lstStyle/>
          <a:p>
            <a:r>
              <a:rPr lang="en-US" sz="4800" dirty="0"/>
              <a:t>SBC MOBILE Banking APP</a:t>
            </a:r>
          </a:p>
        </p:txBody>
      </p:sp>
      <p:sp>
        <p:nvSpPr>
          <p:cNvPr id="5" name="TextBox 4">
            <a:extLst>
              <a:ext uri="{FF2B5EF4-FFF2-40B4-BE49-F238E27FC236}">
                <a16:creationId xmlns:a16="http://schemas.microsoft.com/office/drawing/2014/main" id="{FD703B2B-6C8E-8884-5152-1725667A7B6D}"/>
              </a:ext>
            </a:extLst>
          </p:cNvPr>
          <p:cNvSpPr txBox="1"/>
          <p:nvPr/>
        </p:nvSpPr>
        <p:spPr>
          <a:xfrm>
            <a:off x="1128156" y="3749634"/>
            <a:ext cx="4310743" cy="2215991"/>
          </a:xfrm>
          <a:prstGeom prst="rect">
            <a:avLst/>
          </a:prstGeom>
          <a:noFill/>
        </p:spPr>
        <p:txBody>
          <a:bodyPr wrap="square" rtlCol="0">
            <a:spAutoFit/>
          </a:bodyPr>
          <a:lstStyle/>
          <a:p>
            <a:r>
              <a:rPr lang="en-GB" sz="2000" u="sng" dirty="0">
                <a:effectLst/>
              </a:rPr>
              <a:t>Team Members</a:t>
            </a:r>
          </a:p>
          <a:p>
            <a:r>
              <a:rPr lang="en-GB" sz="2000" dirty="0">
                <a:effectLst/>
              </a:rPr>
              <a:t>1. </a:t>
            </a:r>
            <a:r>
              <a:rPr lang="en-GB" sz="2000" dirty="0" err="1">
                <a:effectLst/>
              </a:rPr>
              <a:t>Keron</a:t>
            </a:r>
            <a:r>
              <a:rPr lang="en-GB" sz="2000" dirty="0">
                <a:effectLst/>
              </a:rPr>
              <a:t> </a:t>
            </a:r>
            <a:r>
              <a:rPr lang="en-GB" sz="2000" dirty="0" err="1">
                <a:effectLst/>
              </a:rPr>
              <a:t>Ranchhodbhai</a:t>
            </a:r>
            <a:r>
              <a:rPr lang="en-GB" sz="2000" dirty="0">
                <a:effectLst/>
              </a:rPr>
              <a:t> </a:t>
            </a:r>
            <a:r>
              <a:rPr lang="en-GB" sz="2000" dirty="0" err="1">
                <a:effectLst/>
              </a:rPr>
              <a:t>Balar</a:t>
            </a:r>
            <a:endParaRPr lang="en-GB" sz="2000" dirty="0">
              <a:effectLst/>
            </a:endParaRPr>
          </a:p>
          <a:p>
            <a:r>
              <a:rPr lang="en-GB" sz="2000" dirty="0">
                <a:effectLst/>
              </a:rPr>
              <a:t>2. </a:t>
            </a:r>
            <a:r>
              <a:rPr lang="en-GB" sz="2000" dirty="0" err="1">
                <a:effectLst/>
              </a:rPr>
              <a:t>Jaicy</a:t>
            </a:r>
            <a:r>
              <a:rPr lang="en-GB" sz="2000" dirty="0">
                <a:effectLst/>
              </a:rPr>
              <a:t> Thomas John</a:t>
            </a:r>
          </a:p>
          <a:p>
            <a:r>
              <a:rPr lang="en-GB" sz="2000" dirty="0">
                <a:effectLst/>
              </a:rPr>
              <a:t>3. </a:t>
            </a:r>
            <a:r>
              <a:rPr lang="en-GB" sz="2000" dirty="0" err="1">
                <a:effectLst/>
              </a:rPr>
              <a:t>Vedang</a:t>
            </a:r>
            <a:r>
              <a:rPr lang="en-GB" sz="2000" dirty="0">
                <a:effectLst/>
              </a:rPr>
              <a:t> Tushar </a:t>
            </a:r>
            <a:r>
              <a:rPr lang="en-GB" sz="2000" dirty="0" err="1">
                <a:effectLst/>
              </a:rPr>
              <a:t>Bhagare</a:t>
            </a:r>
            <a:endParaRPr lang="en-GB" sz="2000" dirty="0">
              <a:effectLst/>
            </a:endParaRPr>
          </a:p>
          <a:p>
            <a:r>
              <a:rPr lang="en-GB" sz="2000" dirty="0">
                <a:effectLst/>
              </a:rPr>
              <a:t>4. </a:t>
            </a:r>
            <a:r>
              <a:rPr lang="en-GB" sz="2000" dirty="0" err="1">
                <a:effectLst/>
              </a:rPr>
              <a:t>Yashkumar</a:t>
            </a:r>
            <a:r>
              <a:rPr lang="en-GB" sz="2000" dirty="0">
                <a:effectLst/>
              </a:rPr>
              <a:t> </a:t>
            </a:r>
            <a:r>
              <a:rPr lang="en-GB" sz="2000" dirty="0" err="1">
                <a:effectLst/>
              </a:rPr>
              <a:t>Manishbhai</a:t>
            </a:r>
            <a:r>
              <a:rPr lang="en-GB" sz="2000" dirty="0">
                <a:effectLst/>
              </a:rPr>
              <a:t> Patel</a:t>
            </a:r>
          </a:p>
          <a:p>
            <a:r>
              <a:rPr lang="en-GB" sz="2000" dirty="0">
                <a:effectLst/>
              </a:rPr>
              <a:t>5. </a:t>
            </a:r>
            <a:r>
              <a:rPr lang="en-GB" sz="2000" dirty="0" err="1">
                <a:effectLst/>
              </a:rPr>
              <a:t>Prashantkumar</a:t>
            </a:r>
            <a:r>
              <a:rPr lang="en-GB" sz="2000" dirty="0">
                <a:effectLst/>
              </a:rPr>
              <a:t> </a:t>
            </a:r>
            <a:r>
              <a:rPr lang="en-GB" sz="2000" dirty="0" err="1">
                <a:effectLst/>
              </a:rPr>
              <a:t>Ghanshyambhai</a:t>
            </a:r>
            <a:r>
              <a:rPr lang="en-GB" sz="2000" dirty="0">
                <a:effectLst/>
              </a:rPr>
              <a:t> Patel</a:t>
            </a:r>
          </a:p>
          <a:p>
            <a:endParaRPr lang="en-US" i="1" dirty="0"/>
          </a:p>
        </p:txBody>
      </p:sp>
    </p:spTree>
    <p:extLst>
      <p:ext uri="{BB962C8B-B14F-4D97-AF65-F5344CB8AC3E}">
        <p14:creationId xmlns:p14="http://schemas.microsoft.com/office/powerpoint/2010/main" val="1772400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CC9B91-E18B-C936-565C-45C6C8B12809}"/>
              </a:ext>
            </a:extLst>
          </p:cNvPr>
          <p:cNvPicPr>
            <a:picLocks noChangeAspect="1"/>
          </p:cNvPicPr>
          <p:nvPr/>
        </p:nvPicPr>
        <p:blipFill>
          <a:blip r:embed="rId2"/>
          <a:stretch>
            <a:fillRect/>
          </a:stretch>
        </p:blipFill>
        <p:spPr>
          <a:xfrm>
            <a:off x="705688" y="1123527"/>
            <a:ext cx="2118207" cy="4604800"/>
          </a:xfrm>
          <a:prstGeom prst="rect">
            <a:avLst/>
          </a:prstGeom>
        </p:spPr>
      </p:pic>
      <p:pic>
        <p:nvPicPr>
          <p:cNvPr id="6" name="Picture 5">
            <a:extLst>
              <a:ext uri="{FF2B5EF4-FFF2-40B4-BE49-F238E27FC236}">
                <a16:creationId xmlns:a16="http://schemas.microsoft.com/office/drawing/2014/main" id="{C620685A-8597-8D49-0E51-17A0C542AFE2}"/>
              </a:ext>
            </a:extLst>
          </p:cNvPr>
          <p:cNvPicPr>
            <a:picLocks noChangeAspect="1"/>
          </p:cNvPicPr>
          <p:nvPr/>
        </p:nvPicPr>
        <p:blipFill>
          <a:blip r:embed="rId3"/>
          <a:stretch>
            <a:fillRect/>
          </a:stretch>
        </p:blipFill>
        <p:spPr>
          <a:xfrm>
            <a:off x="3575687" y="1123527"/>
            <a:ext cx="2118207" cy="4604800"/>
          </a:xfrm>
          <a:prstGeom prst="rect">
            <a:avLst/>
          </a:prstGeom>
        </p:spPr>
      </p:pic>
      <p:pic>
        <p:nvPicPr>
          <p:cNvPr id="7" name="Picture 6">
            <a:extLst>
              <a:ext uri="{FF2B5EF4-FFF2-40B4-BE49-F238E27FC236}">
                <a16:creationId xmlns:a16="http://schemas.microsoft.com/office/drawing/2014/main" id="{25244606-45B8-D736-F882-79BF8FA0D491}"/>
              </a:ext>
            </a:extLst>
          </p:cNvPr>
          <p:cNvPicPr>
            <a:picLocks noChangeAspect="1"/>
          </p:cNvPicPr>
          <p:nvPr/>
        </p:nvPicPr>
        <p:blipFill>
          <a:blip r:embed="rId4"/>
          <a:stretch>
            <a:fillRect/>
          </a:stretch>
        </p:blipFill>
        <p:spPr>
          <a:xfrm>
            <a:off x="6451027" y="1123527"/>
            <a:ext cx="2129718" cy="4604800"/>
          </a:xfrm>
          <a:prstGeom prst="rect">
            <a:avLst/>
          </a:prstGeom>
        </p:spPr>
      </p:pic>
      <p:pic>
        <p:nvPicPr>
          <p:cNvPr id="5" name="Picture 4">
            <a:extLst>
              <a:ext uri="{FF2B5EF4-FFF2-40B4-BE49-F238E27FC236}">
                <a16:creationId xmlns:a16="http://schemas.microsoft.com/office/drawing/2014/main" id="{CBF64EF9-80DD-AF5B-DBF6-CBF9CA04F695}"/>
              </a:ext>
            </a:extLst>
          </p:cNvPr>
          <p:cNvPicPr>
            <a:picLocks noChangeAspect="1"/>
          </p:cNvPicPr>
          <p:nvPr/>
        </p:nvPicPr>
        <p:blipFill>
          <a:blip r:embed="rId5"/>
          <a:stretch>
            <a:fillRect/>
          </a:stretch>
        </p:blipFill>
        <p:spPr>
          <a:xfrm>
            <a:off x="9335963" y="1123527"/>
            <a:ext cx="2129718" cy="4604800"/>
          </a:xfrm>
          <a:prstGeom prst="rect">
            <a:avLst/>
          </a:prstGeom>
        </p:spPr>
      </p:pic>
    </p:spTree>
    <p:extLst>
      <p:ext uri="{BB962C8B-B14F-4D97-AF65-F5344CB8AC3E}">
        <p14:creationId xmlns:p14="http://schemas.microsoft.com/office/powerpoint/2010/main" val="1419046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084D0-171F-B2AD-EC3C-F96B766AEB73}"/>
              </a:ext>
            </a:extLst>
          </p:cNvPr>
          <p:cNvSpPr>
            <a:spLocks noGrp="1"/>
          </p:cNvSpPr>
          <p:nvPr>
            <p:ph type="title"/>
          </p:nvPr>
        </p:nvSpPr>
        <p:spPr>
          <a:xfrm>
            <a:off x="913774" y="889981"/>
            <a:ext cx="10364451" cy="838808"/>
          </a:xfrm>
        </p:spPr>
        <p:txBody>
          <a:bodyPr/>
          <a:lstStyle/>
          <a:p>
            <a:pPr algn="l"/>
            <a:r>
              <a:rPr lang="en-US" dirty="0"/>
              <a:t>COMPETITIVE research (</a:t>
            </a:r>
            <a:r>
              <a:rPr lang="en-US" dirty="0" err="1"/>
              <a:t>c</a:t>
            </a:r>
            <a:r>
              <a:rPr lang="en-US" cap="none" dirty="0" err="1"/>
              <a:t>ontd</a:t>
            </a:r>
            <a:r>
              <a:rPr lang="en-US" cap="none" dirty="0"/>
              <a:t>…)</a:t>
            </a:r>
            <a:endParaRPr lang="en-US" dirty="0"/>
          </a:p>
        </p:txBody>
      </p:sp>
      <p:sp>
        <p:nvSpPr>
          <p:cNvPr id="3" name="Content Placeholder 2">
            <a:extLst>
              <a:ext uri="{FF2B5EF4-FFF2-40B4-BE49-F238E27FC236}">
                <a16:creationId xmlns:a16="http://schemas.microsoft.com/office/drawing/2014/main" id="{88E0C202-1255-3F14-155E-C1347F6957BD}"/>
              </a:ext>
            </a:extLst>
          </p:cNvPr>
          <p:cNvSpPr>
            <a:spLocks noGrp="1"/>
          </p:cNvSpPr>
          <p:nvPr>
            <p:ph sz="quarter" idx="13"/>
          </p:nvPr>
        </p:nvSpPr>
        <p:spPr>
          <a:xfrm>
            <a:off x="913774" y="1728790"/>
            <a:ext cx="11278226" cy="5129210"/>
          </a:xfrm>
        </p:spPr>
        <p:txBody>
          <a:bodyPr>
            <a:normAutofit fontScale="92500" lnSpcReduction="10000"/>
          </a:bodyPr>
          <a:lstStyle/>
          <a:p>
            <a:pPr marL="457200" indent="-457200">
              <a:buFont typeface="+mj-lt"/>
              <a:buAutoNum type="arabicPeriod"/>
            </a:pPr>
            <a:r>
              <a:rPr lang="en-GB" sz="2400" b="1" dirty="0" err="1"/>
              <a:t>Rbc</a:t>
            </a:r>
            <a:r>
              <a:rPr lang="en-GB" sz="2400" b="1" dirty="0"/>
              <a:t> </a:t>
            </a:r>
            <a:r>
              <a:rPr lang="en-GB" sz="2400" b="1" dirty="0">
                <a:effectLst/>
              </a:rPr>
              <a:t>Banking App:</a:t>
            </a:r>
          </a:p>
          <a:p>
            <a:pPr marL="0" indent="0">
              <a:buNone/>
            </a:pPr>
            <a:r>
              <a:rPr lang="en-GB" sz="2200" b="1" dirty="0">
                <a:effectLst/>
              </a:rPr>
              <a:t>Strengths: </a:t>
            </a:r>
          </a:p>
          <a:p>
            <a:r>
              <a:rPr lang="en-GB" sz="2400" cap="none" dirty="0">
                <a:effectLst/>
              </a:rPr>
              <a:t>Advanced security: the app features biometric login options, including fingerprint</a:t>
            </a:r>
            <a:r>
              <a:rPr lang="en-GB" sz="2400" cap="none" dirty="0"/>
              <a:t> </a:t>
            </a:r>
            <a:r>
              <a:rPr lang="en-GB" sz="2400" cap="none" dirty="0">
                <a:effectLst/>
              </a:rPr>
              <a:t>and facial recognition, along with robust encryption for transactions.</a:t>
            </a:r>
          </a:p>
          <a:p>
            <a:r>
              <a:rPr lang="en-GB" sz="2400" cap="none" dirty="0">
                <a:effectLst/>
              </a:rPr>
              <a:t>Customization: the app provides users with the ability to customize the dashboard and accounts.</a:t>
            </a:r>
          </a:p>
          <a:p>
            <a:r>
              <a:rPr lang="en-GB" sz="2400" cap="none" dirty="0">
                <a:effectLst/>
              </a:rPr>
              <a:t>Personalized insights: the app provides personalized spending insights and budget</a:t>
            </a:r>
            <a:r>
              <a:rPr lang="en-GB" sz="2400" cap="none" dirty="0"/>
              <a:t> </a:t>
            </a:r>
            <a:r>
              <a:rPr lang="en-GB" sz="2400" cap="none" dirty="0">
                <a:effectLst/>
              </a:rPr>
              <a:t>tracking to help users manage their finances effectively.</a:t>
            </a:r>
          </a:p>
          <a:p>
            <a:pPr marL="0" indent="0">
              <a:buNone/>
            </a:pPr>
            <a:r>
              <a:rPr lang="en-GB" sz="2200" b="1" cap="none" dirty="0">
                <a:effectLst/>
              </a:rPr>
              <a:t>WEAKNESSES:</a:t>
            </a:r>
          </a:p>
          <a:p>
            <a:r>
              <a:rPr lang="en-GB" sz="2400" cap="none" dirty="0">
                <a:effectLst/>
              </a:rPr>
              <a:t>Complex interface for new users: new users may find the app’s interface complex due to the extensive features available.</a:t>
            </a:r>
          </a:p>
          <a:p>
            <a:r>
              <a:rPr lang="en-GB" sz="2400" cap="none" dirty="0">
                <a:effectLst/>
              </a:rPr>
              <a:t>Battery consumption: the app is known to consume more battery compared to</a:t>
            </a:r>
            <a:r>
              <a:rPr lang="en-GB" sz="2400" cap="none" dirty="0"/>
              <a:t> </a:t>
            </a:r>
            <a:r>
              <a:rPr lang="en-GB" sz="2400" cap="none" dirty="0">
                <a:effectLst/>
              </a:rPr>
              <a:t>other banking apps, which can be inconvenient for users on the go.</a:t>
            </a:r>
          </a:p>
          <a:p>
            <a:endParaRPr lang="en-GB" sz="2400" cap="none" dirty="0">
              <a:effectLst/>
            </a:endParaRPr>
          </a:p>
          <a:p>
            <a:endParaRPr lang="en-GB" sz="2200" cap="none" dirty="0">
              <a:effectLst/>
            </a:endParaRPr>
          </a:p>
          <a:p>
            <a:endParaRPr lang="en-GB" sz="2200" cap="none" dirty="0">
              <a:effectLst/>
            </a:endParaRPr>
          </a:p>
          <a:p>
            <a:endParaRPr lang="en-GB" sz="2200" cap="none" dirty="0">
              <a:effectLst/>
            </a:endParaRPr>
          </a:p>
          <a:p>
            <a:pPr marL="0" indent="0">
              <a:buNone/>
            </a:pPr>
            <a:endParaRPr lang="en-GB" b="1" dirty="0">
              <a:effectLst/>
            </a:endParaRPr>
          </a:p>
          <a:p>
            <a:endParaRPr lang="en-US" dirty="0"/>
          </a:p>
        </p:txBody>
      </p:sp>
    </p:spTree>
    <p:extLst>
      <p:ext uri="{BB962C8B-B14F-4D97-AF65-F5344CB8AC3E}">
        <p14:creationId xmlns:p14="http://schemas.microsoft.com/office/powerpoint/2010/main" val="3799119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phone&#10;&#10;Description automatically generated">
            <a:extLst>
              <a:ext uri="{FF2B5EF4-FFF2-40B4-BE49-F238E27FC236}">
                <a16:creationId xmlns:a16="http://schemas.microsoft.com/office/drawing/2014/main" id="{F700E36A-5827-3A01-B44B-1B823F9DF5E1}"/>
              </a:ext>
            </a:extLst>
          </p:cNvPr>
          <p:cNvPicPr>
            <a:picLocks noChangeAspect="1"/>
          </p:cNvPicPr>
          <p:nvPr/>
        </p:nvPicPr>
        <p:blipFill>
          <a:blip r:embed="rId2"/>
          <a:stretch>
            <a:fillRect/>
          </a:stretch>
        </p:blipFill>
        <p:spPr>
          <a:xfrm>
            <a:off x="728712" y="1123527"/>
            <a:ext cx="2072160" cy="4604800"/>
          </a:xfrm>
          <a:prstGeom prst="rect">
            <a:avLst/>
          </a:prstGeom>
        </p:spPr>
      </p:pic>
      <p:pic>
        <p:nvPicPr>
          <p:cNvPr id="5" name="Picture 4" descr="A screenshot of a account&#10;&#10;Description automatically generated">
            <a:extLst>
              <a:ext uri="{FF2B5EF4-FFF2-40B4-BE49-F238E27FC236}">
                <a16:creationId xmlns:a16="http://schemas.microsoft.com/office/drawing/2014/main" id="{365D1065-3F41-8DE5-D828-FE0B113401CA}"/>
              </a:ext>
            </a:extLst>
          </p:cNvPr>
          <p:cNvPicPr>
            <a:picLocks noChangeAspect="1"/>
          </p:cNvPicPr>
          <p:nvPr/>
        </p:nvPicPr>
        <p:blipFill>
          <a:blip r:embed="rId3"/>
          <a:stretch>
            <a:fillRect/>
          </a:stretch>
        </p:blipFill>
        <p:spPr>
          <a:xfrm>
            <a:off x="3598711" y="1123527"/>
            <a:ext cx="2072160" cy="4604800"/>
          </a:xfrm>
          <a:prstGeom prst="rect">
            <a:avLst/>
          </a:prstGeom>
        </p:spPr>
      </p:pic>
      <p:pic>
        <p:nvPicPr>
          <p:cNvPr id="6" name="Picture 5" descr="A screen shot of a phone&#10;&#10;Description automatically generated">
            <a:extLst>
              <a:ext uri="{FF2B5EF4-FFF2-40B4-BE49-F238E27FC236}">
                <a16:creationId xmlns:a16="http://schemas.microsoft.com/office/drawing/2014/main" id="{25E3B2D5-A279-9505-C816-097C49283C11}"/>
              </a:ext>
            </a:extLst>
          </p:cNvPr>
          <p:cNvPicPr>
            <a:picLocks noChangeAspect="1"/>
          </p:cNvPicPr>
          <p:nvPr/>
        </p:nvPicPr>
        <p:blipFill>
          <a:blip r:embed="rId4"/>
          <a:stretch>
            <a:fillRect/>
          </a:stretch>
        </p:blipFill>
        <p:spPr>
          <a:xfrm>
            <a:off x="6479806" y="1123527"/>
            <a:ext cx="2072160" cy="4604800"/>
          </a:xfrm>
          <a:prstGeom prst="rect">
            <a:avLst/>
          </a:prstGeom>
        </p:spPr>
      </p:pic>
      <p:pic>
        <p:nvPicPr>
          <p:cNvPr id="7" name="Picture 6" descr="A screenshot of a phone&#10;&#10;Description automatically generated">
            <a:extLst>
              <a:ext uri="{FF2B5EF4-FFF2-40B4-BE49-F238E27FC236}">
                <a16:creationId xmlns:a16="http://schemas.microsoft.com/office/drawing/2014/main" id="{3C1B8F8B-4637-77FD-970F-D5A88C897F54}"/>
              </a:ext>
            </a:extLst>
          </p:cNvPr>
          <p:cNvPicPr>
            <a:picLocks noChangeAspect="1"/>
          </p:cNvPicPr>
          <p:nvPr/>
        </p:nvPicPr>
        <p:blipFill>
          <a:blip r:embed="rId5"/>
          <a:stretch>
            <a:fillRect/>
          </a:stretch>
        </p:blipFill>
        <p:spPr>
          <a:xfrm>
            <a:off x="9364742" y="1123527"/>
            <a:ext cx="2072160" cy="4604800"/>
          </a:xfrm>
          <a:prstGeom prst="rect">
            <a:avLst/>
          </a:prstGeom>
        </p:spPr>
      </p:pic>
    </p:spTree>
    <p:extLst>
      <p:ext uri="{BB962C8B-B14F-4D97-AF65-F5344CB8AC3E}">
        <p14:creationId xmlns:p14="http://schemas.microsoft.com/office/powerpoint/2010/main" val="3399759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78920-5135-08DC-6EAA-9423EDC7510F}"/>
              </a:ext>
            </a:extLst>
          </p:cNvPr>
          <p:cNvSpPr>
            <a:spLocks noGrp="1"/>
          </p:cNvSpPr>
          <p:nvPr>
            <p:ph type="title"/>
          </p:nvPr>
        </p:nvSpPr>
        <p:spPr/>
        <p:txBody>
          <a:bodyPr/>
          <a:lstStyle/>
          <a:p>
            <a:pPr algn="l"/>
            <a:r>
              <a:rPr lang="en-US" dirty="0"/>
              <a:t>PROTOTYPES</a:t>
            </a:r>
          </a:p>
        </p:txBody>
      </p:sp>
      <p:sp>
        <p:nvSpPr>
          <p:cNvPr id="3" name="Content Placeholder 2">
            <a:extLst>
              <a:ext uri="{FF2B5EF4-FFF2-40B4-BE49-F238E27FC236}">
                <a16:creationId xmlns:a16="http://schemas.microsoft.com/office/drawing/2014/main" id="{CF6E7407-8894-21AD-4B2B-307F16B1AC26}"/>
              </a:ext>
            </a:extLst>
          </p:cNvPr>
          <p:cNvSpPr>
            <a:spLocks noGrp="1"/>
          </p:cNvSpPr>
          <p:nvPr>
            <p:ph sz="quarter" idx="13"/>
          </p:nvPr>
        </p:nvSpPr>
        <p:spPr>
          <a:xfrm>
            <a:off x="913774" y="1852551"/>
            <a:ext cx="10363826" cy="566113"/>
          </a:xfrm>
        </p:spPr>
        <p:txBody>
          <a:bodyPr>
            <a:noAutofit/>
          </a:bodyPr>
          <a:lstStyle/>
          <a:p>
            <a:r>
              <a:rPr lang="en-US" sz="2800" dirty="0"/>
              <a:t>SKETCHES</a:t>
            </a:r>
          </a:p>
        </p:txBody>
      </p:sp>
      <p:pic>
        <p:nvPicPr>
          <p:cNvPr id="5" name="Picture 4">
            <a:extLst>
              <a:ext uri="{FF2B5EF4-FFF2-40B4-BE49-F238E27FC236}">
                <a16:creationId xmlns:a16="http://schemas.microsoft.com/office/drawing/2014/main" id="{B75596F3-1DCE-E981-C283-B84277AA95FD}"/>
              </a:ext>
            </a:extLst>
          </p:cNvPr>
          <p:cNvPicPr>
            <a:picLocks noChangeAspect="1"/>
          </p:cNvPicPr>
          <p:nvPr/>
        </p:nvPicPr>
        <p:blipFill>
          <a:blip r:embed="rId2"/>
          <a:stretch>
            <a:fillRect/>
          </a:stretch>
        </p:blipFill>
        <p:spPr>
          <a:xfrm>
            <a:off x="3806747" y="0"/>
            <a:ext cx="2667000" cy="3111500"/>
          </a:xfrm>
          <a:prstGeom prst="rect">
            <a:avLst/>
          </a:prstGeom>
        </p:spPr>
      </p:pic>
      <p:pic>
        <p:nvPicPr>
          <p:cNvPr id="6" name="Picture 5">
            <a:extLst>
              <a:ext uri="{FF2B5EF4-FFF2-40B4-BE49-F238E27FC236}">
                <a16:creationId xmlns:a16="http://schemas.microsoft.com/office/drawing/2014/main" id="{1639E9FA-97EB-18C9-44EA-E6658997BA0C}"/>
              </a:ext>
            </a:extLst>
          </p:cNvPr>
          <p:cNvPicPr>
            <a:picLocks noChangeAspect="1"/>
          </p:cNvPicPr>
          <p:nvPr/>
        </p:nvPicPr>
        <p:blipFill>
          <a:blip r:embed="rId3"/>
          <a:stretch>
            <a:fillRect/>
          </a:stretch>
        </p:blipFill>
        <p:spPr>
          <a:xfrm>
            <a:off x="6726867" y="2085"/>
            <a:ext cx="2273300" cy="3149600"/>
          </a:xfrm>
          <a:prstGeom prst="rect">
            <a:avLst/>
          </a:prstGeom>
        </p:spPr>
      </p:pic>
      <p:pic>
        <p:nvPicPr>
          <p:cNvPr id="7" name="Picture 6">
            <a:extLst>
              <a:ext uri="{FF2B5EF4-FFF2-40B4-BE49-F238E27FC236}">
                <a16:creationId xmlns:a16="http://schemas.microsoft.com/office/drawing/2014/main" id="{C2D8D45B-1183-B11D-5FEA-C6DFBA4A5E6E}"/>
              </a:ext>
            </a:extLst>
          </p:cNvPr>
          <p:cNvPicPr>
            <a:picLocks noChangeAspect="1"/>
          </p:cNvPicPr>
          <p:nvPr/>
        </p:nvPicPr>
        <p:blipFill>
          <a:blip r:embed="rId4"/>
          <a:stretch>
            <a:fillRect/>
          </a:stretch>
        </p:blipFill>
        <p:spPr>
          <a:xfrm>
            <a:off x="9233887" y="7317"/>
            <a:ext cx="2377449" cy="3144368"/>
          </a:xfrm>
          <a:prstGeom prst="rect">
            <a:avLst/>
          </a:prstGeom>
        </p:spPr>
      </p:pic>
      <p:pic>
        <p:nvPicPr>
          <p:cNvPr id="8" name="Picture 7">
            <a:extLst>
              <a:ext uri="{FF2B5EF4-FFF2-40B4-BE49-F238E27FC236}">
                <a16:creationId xmlns:a16="http://schemas.microsoft.com/office/drawing/2014/main" id="{4C51A02C-CE90-74CF-3959-B83726680C9E}"/>
              </a:ext>
            </a:extLst>
          </p:cNvPr>
          <p:cNvPicPr>
            <a:picLocks noChangeAspect="1"/>
          </p:cNvPicPr>
          <p:nvPr/>
        </p:nvPicPr>
        <p:blipFill>
          <a:blip r:embed="rId5"/>
          <a:stretch>
            <a:fillRect/>
          </a:stretch>
        </p:blipFill>
        <p:spPr>
          <a:xfrm>
            <a:off x="913774" y="3429000"/>
            <a:ext cx="2319986" cy="3136900"/>
          </a:xfrm>
          <a:prstGeom prst="rect">
            <a:avLst/>
          </a:prstGeom>
        </p:spPr>
      </p:pic>
      <p:pic>
        <p:nvPicPr>
          <p:cNvPr id="9" name="Picture 8">
            <a:extLst>
              <a:ext uri="{FF2B5EF4-FFF2-40B4-BE49-F238E27FC236}">
                <a16:creationId xmlns:a16="http://schemas.microsoft.com/office/drawing/2014/main" id="{7CC4A18C-B3D3-11BB-7F47-9BA706F3872A}"/>
              </a:ext>
            </a:extLst>
          </p:cNvPr>
          <p:cNvPicPr>
            <a:picLocks noChangeAspect="1"/>
          </p:cNvPicPr>
          <p:nvPr/>
        </p:nvPicPr>
        <p:blipFill>
          <a:blip r:embed="rId6"/>
          <a:stretch>
            <a:fillRect/>
          </a:stretch>
        </p:blipFill>
        <p:spPr>
          <a:xfrm>
            <a:off x="3414713" y="3429000"/>
            <a:ext cx="2476500" cy="3136900"/>
          </a:xfrm>
          <a:prstGeom prst="rect">
            <a:avLst/>
          </a:prstGeom>
        </p:spPr>
      </p:pic>
      <p:pic>
        <p:nvPicPr>
          <p:cNvPr id="10" name="Picture 9">
            <a:extLst>
              <a:ext uri="{FF2B5EF4-FFF2-40B4-BE49-F238E27FC236}">
                <a16:creationId xmlns:a16="http://schemas.microsoft.com/office/drawing/2014/main" id="{B54A9B2E-190D-1D1F-164C-B84DAEFEB851}"/>
              </a:ext>
            </a:extLst>
          </p:cNvPr>
          <p:cNvPicPr>
            <a:picLocks noChangeAspect="1"/>
          </p:cNvPicPr>
          <p:nvPr/>
        </p:nvPicPr>
        <p:blipFill>
          <a:blip r:embed="rId7"/>
          <a:stretch>
            <a:fillRect/>
          </a:stretch>
        </p:blipFill>
        <p:spPr>
          <a:xfrm>
            <a:off x="6072166" y="3428999"/>
            <a:ext cx="2489200" cy="3136900"/>
          </a:xfrm>
          <a:prstGeom prst="rect">
            <a:avLst/>
          </a:prstGeom>
        </p:spPr>
      </p:pic>
      <p:pic>
        <p:nvPicPr>
          <p:cNvPr id="11" name="Picture 10">
            <a:extLst>
              <a:ext uri="{FF2B5EF4-FFF2-40B4-BE49-F238E27FC236}">
                <a16:creationId xmlns:a16="http://schemas.microsoft.com/office/drawing/2014/main" id="{C62F9527-7D7E-813A-5015-555421E1BC49}"/>
              </a:ext>
            </a:extLst>
          </p:cNvPr>
          <p:cNvPicPr>
            <a:picLocks noChangeAspect="1"/>
          </p:cNvPicPr>
          <p:nvPr/>
        </p:nvPicPr>
        <p:blipFill>
          <a:blip r:embed="rId8"/>
          <a:stretch>
            <a:fillRect/>
          </a:stretch>
        </p:blipFill>
        <p:spPr>
          <a:xfrm>
            <a:off x="8729619" y="3428999"/>
            <a:ext cx="3276600" cy="3144368"/>
          </a:xfrm>
          <a:prstGeom prst="rect">
            <a:avLst/>
          </a:prstGeom>
        </p:spPr>
      </p:pic>
    </p:spTree>
    <p:extLst>
      <p:ext uri="{BB962C8B-B14F-4D97-AF65-F5344CB8AC3E}">
        <p14:creationId xmlns:p14="http://schemas.microsoft.com/office/powerpoint/2010/main" val="10751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464EFA-FA21-DE70-5DE9-49A881D46123}"/>
              </a:ext>
            </a:extLst>
          </p:cNvPr>
          <p:cNvPicPr>
            <a:picLocks noChangeAspect="1"/>
          </p:cNvPicPr>
          <p:nvPr/>
        </p:nvPicPr>
        <p:blipFill>
          <a:blip r:embed="rId2"/>
          <a:stretch>
            <a:fillRect/>
          </a:stretch>
        </p:blipFill>
        <p:spPr>
          <a:xfrm>
            <a:off x="0" y="88897"/>
            <a:ext cx="2403848" cy="2711449"/>
          </a:xfrm>
          <a:prstGeom prst="rect">
            <a:avLst/>
          </a:prstGeom>
        </p:spPr>
      </p:pic>
      <p:pic>
        <p:nvPicPr>
          <p:cNvPr id="5" name="Picture 4">
            <a:extLst>
              <a:ext uri="{FF2B5EF4-FFF2-40B4-BE49-F238E27FC236}">
                <a16:creationId xmlns:a16="http://schemas.microsoft.com/office/drawing/2014/main" id="{B947524B-348D-99C3-61F9-918F401246EB}"/>
              </a:ext>
            </a:extLst>
          </p:cNvPr>
          <p:cNvPicPr>
            <a:picLocks noChangeAspect="1"/>
          </p:cNvPicPr>
          <p:nvPr/>
        </p:nvPicPr>
        <p:blipFill>
          <a:blip r:embed="rId3"/>
          <a:stretch>
            <a:fillRect/>
          </a:stretch>
        </p:blipFill>
        <p:spPr>
          <a:xfrm>
            <a:off x="2473565" y="95246"/>
            <a:ext cx="2637473" cy="2705100"/>
          </a:xfrm>
          <a:prstGeom prst="rect">
            <a:avLst/>
          </a:prstGeom>
        </p:spPr>
      </p:pic>
      <p:pic>
        <p:nvPicPr>
          <p:cNvPr id="6" name="Picture 5">
            <a:extLst>
              <a:ext uri="{FF2B5EF4-FFF2-40B4-BE49-F238E27FC236}">
                <a16:creationId xmlns:a16="http://schemas.microsoft.com/office/drawing/2014/main" id="{F7269D20-00A5-F80C-D3F4-468F0B995392}"/>
              </a:ext>
            </a:extLst>
          </p:cNvPr>
          <p:cNvPicPr>
            <a:picLocks noChangeAspect="1"/>
          </p:cNvPicPr>
          <p:nvPr/>
        </p:nvPicPr>
        <p:blipFill>
          <a:blip r:embed="rId4"/>
          <a:stretch>
            <a:fillRect/>
          </a:stretch>
        </p:blipFill>
        <p:spPr>
          <a:xfrm>
            <a:off x="7740502" y="3177487"/>
            <a:ext cx="2771657" cy="3328774"/>
          </a:xfrm>
          <a:prstGeom prst="rect">
            <a:avLst/>
          </a:prstGeom>
        </p:spPr>
      </p:pic>
      <p:pic>
        <p:nvPicPr>
          <p:cNvPr id="7" name="Picture 6">
            <a:extLst>
              <a:ext uri="{FF2B5EF4-FFF2-40B4-BE49-F238E27FC236}">
                <a16:creationId xmlns:a16="http://schemas.microsoft.com/office/drawing/2014/main" id="{AD65DE69-07ED-4E17-D37C-100EBBDB4453}"/>
              </a:ext>
            </a:extLst>
          </p:cNvPr>
          <p:cNvPicPr>
            <a:picLocks noChangeAspect="1"/>
          </p:cNvPicPr>
          <p:nvPr/>
        </p:nvPicPr>
        <p:blipFill>
          <a:blip r:embed="rId5"/>
          <a:stretch>
            <a:fillRect/>
          </a:stretch>
        </p:blipFill>
        <p:spPr>
          <a:xfrm>
            <a:off x="5180755" y="95246"/>
            <a:ext cx="2997200" cy="2705100"/>
          </a:xfrm>
          <a:prstGeom prst="rect">
            <a:avLst/>
          </a:prstGeom>
        </p:spPr>
      </p:pic>
      <p:pic>
        <p:nvPicPr>
          <p:cNvPr id="8" name="Picture 7">
            <a:extLst>
              <a:ext uri="{FF2B5EF4-FFF2-40B4-BE49-F238E27FC236}">
                <a16:creationId xmlns:a16="http://schemas.microsoft.com/office/drawing/2014/main" id="{FA4C5891-573C-9F7B-CCCB-B2A4B27F1167}"/>
              </a:ext>
            </a:extLst>
          </p:cNvPr>
          <p:cNvPicPr>
            <a:picLocks noChangeAspect="1"/>
          </p:cNvPicPr>
          <p:nvPr/>
        </p:nvPicPr>
        <p:blipFill>
          <a:blip r:embed="rId6"/>
          <a:stretch>
            <a:fillRect/>
          </a:stretch>
        </p:blipFill>
        <p:spPr>
          <a:xfrm>
            <a:off x="2403848" y="2879724"/>
            <a:ext cx="3086100" cy="2705100"/>
          </a:xfrm>
          <a:prstGeom prst="rect">
            <a:avLst/>
          </a:prstGeom>
        </p:spPr>
      </p:pic>
      <p:pic>
        <p:nvPicPr>
          <p:cNvPr id="9" name="Picture 8">
            <a:extLst>
              <a:ext uri="{FF2B5EF4-FFF2-40B4-BE49-F238E27FC236}">
                <a16:creationId xmlns:a16="http://schemas.microsoft.com/office/drawing/2014/main" id="{E0D0CE75-156E-6857-0409-9E3E14E6C66F}"/>
              </a:ext>
            </a:extLst>
          </p:cNvPr>
          <p:cNvPicPr>
            <a:picLocks noChangeAspect="1"/>
          </p:cNvPicPr>
          <p:nvPr/>
        </p:nvPicPr>
        <p:blipFill>
          <a:blip r:embed="rId7"/>
          <a:stretch>
            <a:fillRect/>
          </a:stretch>
        </p:blipFill>
        <p:spPr>
          <a:xfrm>
            <a:off x="8207641" y="88900"/>
            <a:ext cx="3108059" cy="3038734"/>
          </a:xfrm>
          <a:prstGeom prst="rect">
            <a:avLst/>
          </a:prstGeom>
        </p:spPr>
      </p:pic>
      <p:pic>
        <p:nvPicPr>
          <p:cNvPr id="10" name="Picture 9">
            <a:extLst>
              <a:ext uri="{FF2B5EF4-FFF2-40B4-BE49-F238E27FC236}">
                <a16:creationId xmlns:a16="http://schemas.microsoft.com/office/drawing/2014/main" id="{38343EF5-0913-3ABB-A27F-4F740CAAC3D4}"/>
              </a:ext>
            </a:extLst>
          </p:cNvPr>
          <p:cNvPicPr>
            <a:picLocks noChangeAspect="1"/>
          </p:cNvPicPr>
          <p:nvPr/>
        </p:nvPicPr>
        <p:blipFill>
          <a:blip r:embed="rId8"/>
          <a:stretch>
            <a:fillRect/>
          </a:stretch>
        </p:blipFill>
        <p:spPr>
          <a:xfrm>
            <a:off x="5572350" y="2849560"/>
            <a:ext cx="2085750" cy="4009395"/>
          </a:xfrm>
          <a:prstGeom prst="rect">
            <a:avLst/>
          </a:prstGeom>
        </p:spPr>
      </p:pic>
      <p:pic>
        <p:nvPicPr>
          <p:cNvPr id="11" name="Picture 10">
            <a:extLst>
              <a:ext uri="{FF2B5EF4-FFF2-40B4-BE49-F238E27FC236}">
                <a16:creationId xmlns:a16="http://schemas.microsoft.com/office/drawing/2014/main" id="{6F5F99BD-66F7-A80E-491F-ED1FDE5DC47B}"/>
              </a:ext>
            </a:extLst>
          </p:cNvPr>
          <p:cNvPicPr>
            <a:picLocks noChangeAspect="1"/>
          </p:cNvPicPr>
          <p:nvPr/>
        </p:nvPicPr>
        <p:blipFill>
          <a:blip r:embed="rId9"/>
          <a:stretch>
            <a:fillRect/>
          </a:stretch>
        </p:blipFill>
        <p:spPr>
          <a:xfrm>
            <a:off x="24662" y="2879724"/>
            <a:ext cx="2286000" cy="3924300"/>
          </a:xfrm>
          <a:prstGeom prst="rect">
            <a:avLst/>
          </a:prstGeom>
        </p:spPr>
      </p:pic>
    </p:spTree>
    <p:extLst>
      <p:ext uri="{BB962C8B-B14F-4D97-AF65-F5344CB8AC3E}">
        <p14:creationId xmlns:p14="http://schemas.microsoft.com/office/powerpoint/2010/main" val="861712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5EF7-2DF4-4018-BEA1-3721F91D0C37}"/>
              </a:ext>
            </a:extLst>
          </p:cNvPr>
          <p:cNvSpPr>
            <a:spLocks noGrp="1"/>
          </p:cNvSpPr>
          <p:nvPr>
            <p:ph type="title"/>
          </p:nvPr>
        </p:nvSpPr>
        <p:spPr>
          <a:xfrm>
            <a:off x="913775" y="618518"/>
            <a:ext cx="10364451" cy="910246"/>
          </a:xfrm>
        </p:spPr>
        <p:txBody>
          <a:bodyPr/>
          <a:lstStyle/>
          <a:p>
            <a:pPr algn="l"/>
            <a:r>
              <a:rPr lang="en-US" dirty="0" err="1"/>
              <a:t>pROTOTYPES</a:t>
            </a:r>
            <a:r>
              <a:rPr lang="en-US" dirty="0"/>
              <a:t> (</a:t>
            </a:r>
            <a:r>
              <a:rPr lang="en-US" cap="none" dirty="0" err="1"/>
              <a:t>Contd</a:t>
            </a:r>
            <a:r>
              <a:rPr lang="en-US" cap="none" dirty="0"/>
              <a:t>…)</a:t>
            </a:r>
            <a:endParaRPr lang="en-US" dirty="0"/>
          </a:p>
        </p:txBody>
      </p:sp>
      <p:sp>
        <p:nvSpPr>
          <p:cNvPr id="5" name="Content Placeholder 2">
            <a:extLst>
              <a:ext uri="{FF2B5EF4-FFF2-40B4-BE49-F238E27FC236}">
                <a16:creationId xmlns:a16="http://schemas.microsoft.com/office/drawing/2014/main" id="{787D5571-471C-9F34-BC45-5FB2919219F9}"/>
              </a:ext>
            </a:extLst>
          </p:cNvPr>
          <p:cNvSpPr>
            <a:spLocks noGrp="1"/>
          </p:cNvSpPr>
          <p:nvPr>
            <p:ph sz="quarter" idx="13"/>
          </p:nvPr>
        </p:nvSpPr>
        <p:spPr>
          <a:xfrm>
            <a:off x="914399" y="1352489"/>
            <a:ext cx="10363826" cy="566113"/>
          </a:xfrm>
        </p:spPr>
        <p:txBody>
          <a:bodyPr>
            <a:noAutofit/>
          </a:bodyPr>
          <a:lstStyle/>
          <a:p>
            <a:r>
              <a:rPr lang="en-US" sz="2800" dirty="0" err="1"/>
              <a:t>wIREFRAMES</a:t>
            </a:r>
            <a:endParaRPr lang="en-US" sz="2800" dirty="0"/>
          </a:p>
        </p:txBody>
      </p:sp>
      <p:pic>
        <p:nvPicPr>
          <p:cNvPr id="7" name="Picture 6">
            <a:extLst>
              <a:ext uri="{FF2B5EF4-FFF2-40B4-BE49-F238E27FC236}">
                <a16:creationId xmlns:a16="http://schemas.microsoft.com/office/drawing/2014/main" id="{C91899CC-FE54-AC69-A875-F52C77A2FEE5}"/>
              </a:ext>
            </a:extLst>
          </p:cNvPr>
          <p:cNvPicPr>
            <a:picLocks noChangeAspect="1"/>
          </p:cNvPicPr>
          <p:nvPr/>
        </p:nvPicPr>
        <p:blipFill>
          <a:blip r:embed="rId2"/>
          <a:stretch>
            <a:fillRect/>
          </a:stretch>
        </p:blipFill>
        <p:spPr>
          <a:xfrm>
            <a:off x="913775" y="1918602"/>
            <a:ext cx="2408241" cy="4596498"/>
          </a:xfrm>
          <a:prstGeom prst="rect">
            <a:avLst/>
          </a:prstGeom>
        </p:spPr>
      </p:pic>
      <p:pic>
        <p:nvPicPr>
          <p:cNvPr id="8" name="Picture 7">
            <a:extLst>
              <a:ext uri="{FF2B5EF4-FFF2-40B4-BE49-F238E27FC236}">
                <a16:creationId xmlns:a16="http://schemas.microsoft.com/office/drawing/2014/main" id="{FD26B7F5-E88B-2F46-2BA9-F4F5F9DDB520}"/>
              </a:ext>
            </a:extLst>
          </p:cNvPr>
          <p:cNvPicPr>
            <a:picLocks noChangeAspect="1"/>
          </p:cNvPicPr>
          <p:nvPr/>
        </p:nvPicPr>
        <p:blipFill>
          <a:blip r:embed="rId3"/>
          <a:stretch>
            <a:fillRect/>
          </a:stretch>
        </p:blipFill>
        <p:spPr>
          <a:xfrm>
            <a:off x="3459163" y="1352489"/>
            <a:ext cx="1798637" cy="5184307"/>
          </a:xfrm>
          <a:prstGeom prst="rect">
            <a:avLst/>
          </a:prstGeom>
        </p:spPr>
      </p:pic>
      <p:pic>
        <p:nvPicPr>
          <p:cNvPr id="9" name="Picture 8">
            <a:extLst>
              <a:ext uri="{FF2B5EF4-FFF2-40B4-BE49-F238E27FC236}">
                <a16:creationId xmlns:a16="http://schemas.microsoft.com/office/drawing/2014/main" id="{68FB1282-0ADE-43AC-0D59-8B0BD2229CFE}"/>
              </a:ext>
            </a:extLst>
          </p:cNvPr>
          <p:cNvPicPr>
            <a:picLocks noChangeAspect="1"/>
          </p:cNvPicPr>
          <p:nvPr/>
        </p:nvPicPr>
        <p:blipFill>
          <a:blip r:embed="rId4"/>
          <a:stretch>
            <a:fillRect/>
          </a:stretch>
        </p:blipFill>
        <p:spPr>
          <a:xfrm>
            <a:off x="5394947" y="1352489"/>
            <a:ext cx="2520328" cy="5211719"/>
          </a:xfrm>
          <a:prstGeom prst="rect">
            <a:avLst/>
          </a:prstGeom>
        </p:spPr>
      </p:pic>
      <p:pic>
        <p:nvPicPr>
          <p:cNvPr id="10" name="Picture 9">
            <a:extLst>
              <a:ext uri="{FF2B5EF4-FFF2-40B4-BE49-F238E27FC236}">
                <a16:creationId xmlns:a16="http://schemas.microsoft.com/office/drawing/2014/main" id="{2BE559A1-ABC1-69B9-F46C-FA20D4ECCD47}"/>
              </a:ext>
            </a:extLst>
          </p:cNvPr>
          <p:cNvPicPr>
            <a:picLocks noChangeAspect="1"/>
          </p:cNvPicPr>
          <p:nvPr/>
        </p:nvPicPr>
        <p:blipFill>
          <a:blip r:embed="rId5"/>
          <a:stretch>
            <a:fillRect/>
          </a:stretch>
        </p:blipFill>
        <p:spPr>
          <a:xfrm>
            <a:off x="8052422" y="760308"/>
            <a:ext cx="2374900" cy="5803900"/>
          </a:xfrm>
          <a:prstGeom prst="rect">
            <a:avLst/>
          </a:prstGeom>
        </p:spPr>
      </p:pic>
    </p:spTree>
    <p:extLst>
      <p:ext uri="{BB962C8B-B14F-4D97-AF65-F5344CB8AC3E}">
        <p14:creationId xmlns:p14="http://schemas.microsoft.com/office/powerpoint/2010/main" val="1051622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02102-80A4-7D46-057E-CBD762F88D30}"/>
              </a:ext>
            </a:extLst>
          </p:cNvPr>
          <p:cNvSpPr>
            <a:spLocks noGrp="1"/>
          </p:cNvSpPr>
          <p:nvPr>
            <p:ph type="title"/>
          </p:nvPr>
        </p:nvSpPr>
        <p:spPr>
          <a:xfrm>
            <a:off x="913774" y="904268"/>
            <a:ext cx="10364451" cy="738796"/>
          </a:xfrm>
        </p:spPr>
        <p:txBody>
          <a:bodyPr/>
          <a:lstStyle/>
          <a:p>
            <a:pPr algn="l"/>
            <a:r>
              <a:rPr lang="en-US" dirty="0"/>
              <a:t>Prototypes(</a:t>
            </a:r>
            <a:r>
              <a:rPr lang="en-US" dirty="0" err="1"/>
              <a:t>C</a:t>
            </a:r>
            <a:r>
              <a:rPr lang="en-US" cap="none" dirty="0" err="1"/>
              <a:t>ontd</a:t>
            </a:r>
            <a:r>
              <a:rPr lang="en-US" cap="none" dirty="0"/>
              <a:t>…)</a:t>
            </a:r>
            <a:endParaRPr lang="en-US" dirty="0"/>
          </a:p>
        </p:txBody>
      </p:sp>
      <p:sp>
        <p:nvSpPr>
          <p:cNvPr id="3" name="Content Placeholder 2">
            <a:extLst>
              <a:ext uri="{FF2B5EF4-FFF2-40B4-BE49-F238E27FC236}">
                <a16:creationId xmlns:a16="http://schemas.microsoft.com/office/drawing/2014/main" id="{28E12302-1AE3-8197-B943-A6A3B37ED8E3}"/>
              </a:ext>
            </a:extLst>
          </p:cNvPr>
          <p:cNvSpPr>
            <a:spLocks noGrp="1"/>
          </p:cNvSpPr>
          <p:nvPr>
            <p:ph sz="quarter" idx="13"/>
          </p:nvPr>
        </p:nvSpPr>
        <p:spPr>
          <a:xfrm>
            <a:off x="913774" y="1643064"/>
            <a:ext cx="10364451" cy="604708"/>
          </a:xfrm>
        </p:spPr>
        <p:txBody>
          <a:bodyPr>
            <a:normAutofit/>
          </a:bodyPr>
          <a:lstStyle/>
          <a:p>
            <a:r>
              <a:rPr lang="en-US" sz="2800" dirty="0"/>
              <a:t>High-Fidelity prototypes</a:t>
            </a:r>
          </a:p>
        </p:txBody>
      </p:sp>
      <p:pic>
        <p:nvPicPr>
          <p:cNvPr id="4" name="Picture 3">
            <a:extLst>
              <a:ext uri="{FF2B5EF4-FFF2-40B4-BE49-F238E27FC236}">
                <a16:creationId xmlns:a16="http://schemas.microsoft.com/office/drawing/2014/main" id="{11CC7114-FEAD-241E-5D69-FCE067AA5C23}"/>
              </a:ext>
            </a:extLst>
          </p:cNvPr>
          <p:cNvPicPr>
            <a:picLocks noChangeAspect="1"/>
          </p:cNvPicPr>
          <p:nvPr/>
        </p:nvPicPr>
        <p:blipFill>
          <a:blip r:embed="rId3"/>
          <a:stretch>
            <a:fillRect/>
          </a:stretch>
        </p:blipFill>
        <p:spPr>
          <a:xfrm>
            <a:off x="913774" y="2247772"/>
            <a:ext cx="2305114" cy="4610228"/>
          </a:xfrm>
          <a:prstGeom prst="rect">
            <a:avLst/>
          </a:prstGeom>
        </p:spPr>
      </p:pic>
      <p:pic>
        <p:nvPicPr>
          <p:cNvPr id="5" name="Picture 4">
            <a:extLst>
              <a:ext uri="{FF2B5EF4-FFF2-40B4-BE49-F238E27FC236}">
                <a16:creationId xmlns:a16="http://schemas.microsoft.com/office/drawing/2014/main" id="{38637145-D40F-0139-C8A1-A2340F5F3AB9}"/>
              </a:ext>
            </a:extLst>
          </p:cNvPr>
          <p:cNvPicPr>
            <a:picLocks noChangeAspect="1"/>
          </p:cNvPicPr>
          <p:nvPr/>
        </p:nvPicPr>
        <p:blipFill>
          <a:blip r:embed="rId4"/>
          <a:stretch>
            <a:fillRect/>
          </a:stretch>
        </p:blipFill>
        <p:spPr>
          <a:xfrm>
            <a:off x="3305206" y="2247772"/>
            <a:ext cx="2305114" cy="4632500"/>
          </a:xfrm>
          <a:prstGeom prst="rect">
            <a:avLst/>
          </a:prstGeom>
        </p:spPr>
      </p:pic>
      <p:pic>
        <p:nvPicPr>
          <p:cNvPr id="7" name="Picture 6">
            <a:extLst>
              <a:ext uri="{FF2B5EF4-FFF2-40B4-BE49-F238E27FC236}">
                <a16:creationId xmlns:a16="http://schemas.microsoft.com/office/drawing/2014/main" id="{E3E89ED2-FE0E-94E1-CEE4-A7D97F85BB64}"/>
              </a:ext>
            </a:extLst>
          </p:cNvPr>
          <p:cNvPicPr>
            <a:picLocks noChangeAspect="1"/>
          </p:cNvPicPr>
          <p:nvPr/>
        </p:nvPicPr>
        <p:blipFill>
          <a:blip r:embed="rId5"/>
          <a:stretch>
            <a:fillRect/>
          </a:stretch>
        </p:blipFill>
        <p:spPr>
          <a:xfrm>
            <a:off x="5732443" y="0"/>
            <a:ext cx="1698477" cy="6858000"/>
          </a:xfrm>
          <a:prstGeom prst="rect">
            <a:avLst/>
          </a:prstGeom>
        </p:spPr>
      </p:pic>
      <p:pic>
        <p:nvPicPr>
          <p:cNvPr id="8" name="Picture 7">
            <a:extLst>
              <a:ext uri="{FF2B5EF4-FFF2-40B4-BE49-F238E27FC236}">
                <a16:creationId xmlns:a16="http://schemas.microsoft.com/office/drawing/2014/main" id="{D13C58D0-AED4-71C1-7580-5A55005357CE}"/>
              </a:ext>
            </a:extLst>
          </p:cNvPr>
          <p:cNvPicPr>
            <a:picLocks noChangeAspect="1"/>
          </p:cNvPicPr>
          <p:nvPr/>
        </p:nvPicPr>
        <p:blipFill>
          <a:blip r:embed="rId6"/>
          <a:stretch>
            <a:fillRect/>
          </a:stretch>
        </p:blipFill>
        <p:spPr>
          <a:xfrm>
            <a:off x="7553043" y="0"/>
            <a:ext cx="1592415" cy="6858000"/>
          </a:xfrm>
          <a:prstGeom prst="rect">
            <a:avLst/>
          </a:prstGeom>
        </p:spPr>
      </p:pic>
      <p:pic>
        <p:nvPicPr>
          <p:cNvPr id="9" name="Picture 8">
            <a:extLst>
              <a:ext uri="{FF2B5EF4-FFF2-40B4-BE49-F238E27FC236}">
                <a16:creationId xmlns:a16="http://schemas.microsoft.com/office/drawing/2014/main" id="{C16DAE3F-F15B-D6CE-765B-535AAF8995E4}"/>
              </a:ext>
            </a:extLst>
          </p:cNvPr>
          <p:cNvPicPr>
            <a:picLocks noChangeAspect="1"/>
          </p:cNvPicPr>
          <p:nvPr/>
        </p:nvPicPr>
        <p:blipFill>
          <a:blip r:embed="rId7"/>
          <a:stretch>
            <a:fillRect/>
          </a:stretch>
        </p:blipFill>
        <p:spPr>
          <a:xfrm>
            <a:off x="9267581" y="22272"/>
            <a:ext cx="1468073" cy="6858000"/>
          </a:xfrm>
          <a:prstGeom prst="rect">
            <a:avLst/>
          </a:prstGeom>
        </p:spPr>
      </p:pic>
    </p:spTree>
    <p:extLst>
      <p:ext uri="{BB962C8B-B14F-4D97-AF65-F5344CB8AC3E}">
        <p14:creationId xmlns:p14="http://schemas.microsoft.com/office/powerpoint/2010/main" val="3675524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3DD66EF-5101-845D-ACF7-26D0710C99EA}"/>
              </a:ext>
            </a:extLst>
          </p:cNvPr>
          <p:cNvPicPr>
            <a:picLocks noChangeAspect="1"/>
          </p:cNvPicPr>
          <p:nvPr/>
        </p:nvPicPr>
        <p:blipFill>
          <a:blip r:embed="rId2"/>
          <a:stretch>
            <a:fillRect/>
          </a:stretch>
        </p:blipFill>
        <p:spPr>
          <a:xfrm>
            <a:off x="1071563" y="889000"/>
            <a:ext cx="2476500" cy="5080000"/>
          </a:xfrm>
          <a:prstGeom prst="rect">
            <a:avLst/>
          </a:prstGeom>
        </p:spPr>
      </p:pic>
      <p:pic>
        <p:nvPicPr>
          <p:cNvPr id="5" name="Picture 4">
            <a:extLst>
              <a:ext uri="{FF2B5EF4-FFF2-40B4-BE49-F238E27FC236}">
                <a16:creationId xmlns:a16="http://schemas.microsoft.com/office/drawing/2014/main" id="{DFB59AD7-2ADE-5841-826D-B757A47CB078}"/>
              </a:ext>
            </a:extLst>
          </p:cNvPr>
          <p:cNvPicPr>
            <a:picLocks noChangeAspect="1"/>
          </p:cNvPicPr>
          <p:nvPr/>
        </p:nvPicPr>
        <p:blipFill>
          <a:blip r:embed="rId3"/>
          <a:stretch>
            <a:fillRect/>
          </a:stretch>
        </p:blipFill>
        <p:spPr>
          <a:xfrm>
            <a:off x="3606800" y="889000"/>
            <a:ext cx="2489200" cy="5092700"/>
          </a:xfrm>
          <a:prstGeom prst="rect">
            <a:avLst/>
          </a:prstGeom>
        </p:spPr>
      </p:pic>
      <p:pic>
        <p:nvPicPr>
          <p:cNvPr id="6" name="Picture 5">
            <a:extLst>
              <a:ext uri="{FF2B5EF4-FFF2-40B4-BE49-F238E27FC236}">
                <a16:creationId xmlns:a16="http://schemas.microsoft.com/office/drawing/2014/main" id="{E3371D40-B465-E65B-47FB-D44B9564A821}"/>
              </a:ext>
            </a:extLst>
          </p:cNvPr>
          <p:cNvPicPr>
            <a:picLocks noChangeAspect="1"/>
          </p:cNvPicPr>
          <p:nvPr/>
        </p:nvPicPr>
        <p:blipFill>
          <a:blip r:embed="rId4"/>
          <a:stretch>
            <a:fillRect/>
          </a:stretch>
        </p:blipFill>
        <p:spPr>
          <a:xfrm>
            <a:off x="6154737" y="857250"/>
            <a:ext cx="2032000" cy="5143500"/>
          </a:xfrm>
          <a:prstGeom prst="rect">
            <a:avLst/>
          </a:prstGeom>
        </p:spPr>
      </p:pic>
      <p:pic>
        <p:nvPicPr>
          <p:cNvPr id="7" name="Picture 6">
            <a:extLst>
              <a:ext uri="{FF2B5EF4-FFF2-40B4-BE49-F238E27FC236}">
                <a16:creationId xmlns:a16="http://schemas.microsoft.com/office/drawing/2014/main" id="{D4E65F3C-C954-9650-DC41-3D5EE354D1E2}"/>
              </a:ext>
            </a:extLst>
          </p:cNvPr>
          <p:cNvPicPr>
            <a:picLocks noChangeAspect="1"/>
          </p:cNvPicPr>
          <p:nvPr/>
        </p:nvPicPr>
        <p:blipFill>
          <a:blip r:embed="rId5"/>
          <a:stretch>
            <a:fillRect/>
          </a:stretch>
        </p:blipFill>
        <p:spPr>
          <a:xfrm>
            <a:off x="8245474" y="127000"/>
            <a:ext cx="1066800" cy="6604000"/>
          </a:xfrm>
          <a:prstGeom prst="rect">
            <a:avLst/>
          </a:prstGeom>
        </p:spPr>
      </p:pic>
      <p:pic>
        <p:nvPicPr>
          <p:cNvPr id="8" name="Picture 7">
            <a:extLst>
              <a:ext uri="{FF2B5EF4-FFF2-40B4-BE49-F238E27FC236}">
                <a16:creationId xmlns:a16="http://schemas.microsoft.com/office/drawing/2014/main" id="{096F2EB5-F534-2DFE-EEE2-155047E54266}"/>
              </a:ext>
            </a:extLst>
          </p:cNvPr>
          <p:cNvPicPr>
            <a:picLocks noChangeAspect="1"/>
          </p:cNvPicPr>
          <p:nvPr/>
        </p:nvPicPr>
        <p:blipFill>
          <a:blip r:embed="rId6"/>
          <a:stretch>
            <a:fillRect/>
          </a:stretch>
        </p:blipFill>
        <p:spPr>
          <a:xfrm>
            <a:off x="9371011" y="158750"/>
            <a:ext cx="1778000" cy="6540500"/>
          </a:xfrm>
          <a:prstGeom prst="rect">
            <a:avLst/>
          </a:prstGeom>
        </p:spPr>
      </p:pic>
    </p:spTree>
    <p:extLst>
      <p:ext uri="{BB962C8B-B14F-4D97-AF65-F5344CB8AC3E}">
        <p14:creationId xmlns:p14="http://schemas.microsoft.com/office/powerpoint/2010/main" val="3321595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1557DF-1033-65CD-2ACC-059EFDC0E8AC}"/>
              </a:ext>
            </a:extLst>
          </p:cNvPr>
          <p:cNvPicPr>
            <a:picLocks noChangeAspect="1"/>
          </p:cNvPicPr>
          <p:nvPr/>
        </p:nvPicPr>
        <p:blipFill>
          <a:blip r:embed="rId2"/>
          <a:stretch>
            <a:fillRect/>
          </a:stretch>
        </p:blipFill>
        <p:spPr>
          <a:xfrm>
            <a:off x="2264652" y="91459"/>
            <a:ext cx="1745506" cy="3634086"/>
          </a:xfrm>
          <a:prstGeom prst="rect">
            <a:avLst/>
          </a:prstGeom>
        </p:spPr>
      </p:pic>
      <p:pic>
        <p:nvPicPr>
          <p:cNvPr id="6" name="Picture 5">
            <a:extLst>
              <a:ext uri="{FF2B5EF4-FFF2-40B4-BE49-F238E27FC236}">
                <a16:creationId xmlns:a16="http://schemas.microsoft.com/office/drawing/2014/main" id="{BCFC099A-E072-CA96-EA25-B8A61B9C9911}"/>
              </a:ext>
            </a:extLst>
          </p:cNvPr>
          <p:cNvPicPr>
            <a:picLocks noChangeAspect="1"/>
          </p:cNvPicPr>
          <p:nvPr/>
        </p:nvPicPr>
        <p:blipFill>
          <a:blip r:embed="rId3"/>
          <a:stretch>
            <a:fillRect/>
          </a:stretch>
        </p:blipFill>
        <p:spPr>
          <a:xfrm>
            <a:off x="4238788" y="112534"/>
            <a:ext cx="1424718" cy="3613010"/>
          </a:xfrm>
          <a:prstGeom prst="rect">
            <a:avLst/>
          </a:prstGeom>
        </p:spPr>
      </p:pic>
      <p:pic>
        <p:nvPicPr>
          <p:cNvPr id="7" name="Picture 6">
            <a:extLst>
              <a:ext uri="{FF2B5EF4-FFF2-40B4-BE49-F238E27FC236}">
                <a16:creationId xmlns:a16="http://schemas.microsoft.com/office/drawing/2014/main" id="{5C43AA42-8963-E9CD-311A-7495D4E45482}"/>
              </a:ext>
            </a:extLst>
          </p:cNvPr>
          <p:cNvPicPr>
            <a:picLocks noChangeAspect="1"/>
          </p:cNvPicPr>
          <p:nvPr/>
        </p:nvPicPr>
        <p:blipFill>
          <a:blip r:embed="rId4"/>
          <a:stretch>
            <a:fillRect/>
          </a:stretch>
        </p:blipFill>
        <p:spPr>
          <a:xfrm>
            <a:off x="5892136" y="101997"/>
            <a:ext cx="1393252" cy="3613010"/>
          </a:xfrm>
          <a:prstGeom prst="rect">
            <a:avLst/>
          </a:prstGeom>
        </p:spPr>
      </p:pic>
      <p:pic>
        <p:nvPicPr>
          <p:cNvPr id="8" name="Picture 7">
            <a:extLst>
              <a:ext uri="{FF2B5EF4-FFF2-40B4-BE49-F238E27FC236}">
                <a16:creationId xmlns:a16="http://schemas.microsoft.com/office/drawing/2014/main" id="{CB6AB205-8681-76AB-C339-03B023E37569}"/>
              </a:ext>
            </a:extLst>
          </p:cNvPr>
          <p:cNvPicPr>
            <a:picLocks noChangeAspect="1"/>
          </p:cNvPicPr>
          <p:nvPr/>
        </p:nvPicPr>
        <p:blipFill>
          <a:blip r:embed="rId5"/>
          <a:stretch>
            <a:fillRect/>
          </a:stretch>
        </p:blipFill>
        <p:spPr>
          <a:xfrm>
            <a:off x="0" y="1677988"/>
            <a:ext cx="2151082" cy="4782503"/>
          </a:xfrm>
          <a:prstGeom prst="rect">
            <a:avLst/>
          </a:prstGeom>
        </p:spPr>
      </p:pic>
      <p:pic>
        <p:nvPicPr>
          <p:cNvPr id="9" name="Picture 8">
            <a:extLst>
              <a:ext uri="{FF2B5EF4-FFF2-40B4-BE49-F238E27FC236}">
                <a16:creationId xmlns:a16="http://schemas.microsoft.com/office/drawing/2014/main" id="{BB5AE0C7-D7D3-0138-4961-4DC95D24446E}"/>
              </a:ext>
            </a:extLst>
          </p:cNvPr>
          <p:cNvPicPr>
            <a:picLocks noChangeAspect="1"/>
          </p:cNvPicPr>
          <p:nvPr/>
        </p:nvPicPr>
        <p:blipFill>
          <a:blip r:embed="rId6"/>
          <a:stretch>
            <a:fillRect/>
          </a:stretch>
        </p:blipFill>
        <p:spPr>
          <a:xfrm>
            <a:off x="9693846" y="990599"/>
            <a:ext cx="2498154" cy="5469891"/>
          </a:xfrm>
          <a:prstGeom prst="rect">
            <a:avLst/>
          </a:prstGeom>
        </p:spPr>
      </p:pic>
      <p:pic>
        <p:nvPicPr>
          <p:cNvPr id="10" name="Picture 9">
            <a:extLst>
              <a:ext uri="{FF2B5EF4-FFF2-40B4-BE49-F238E27FC236}">
                <a16:creationId xmlns:a16="http://schemas.microsoft.com/office/drawing/2014/main" id="{5FC69FBB-B3E1-E579-A919-CE35AEBB2D50}"/>
              </a:ext>
            </a:extLst>
          </p:cNvPr>
          <p:cNvPicPr>
            <a:picLocks noChangeAspect="1"/>
          </p:cNvPicPr>
          <p:nvPr/>
        </p:nvPicPr>
        <p:blipFill rotWithShape="1">
          <a:blip r:embed="rId7"/>
          <a:srcRect r="941" b="33943"/>
          <a:stretch/>
        </p:blipFill>
        <p:spPr>
          <a:xfrm>
            <a:off x="4965378" y="3767068"/>
            <a:ext cx="2151083" cy="3089077"/>
          </a:xfrm>
          <a:prstGeom prst="rect">
            <a:avLst/>
          </a:prstGeom>
        </p:spPr>
      </p:pic>
      <p:pic>
        <p:nvPicPr>
          <p:cNvPr id="1026" name="Picture 2">
            <a:extLst>
              <a:ext uri="{FF2B5EF4-FFF2-40B4-BE49-F238E27FC236}">
                <a16:creationId xmlns:a16="http://schemas.microsoft.com/office/drawing/2014/main" id="{F814E943-D347-95F4-616A-E57837F5D95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21859" y="112534"/>
            <a:ext cx="2153017" cy="5816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709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7954-0793-DCBD-0D5C-BBC72CB7CDBE}"/>
              </a:ext>
            </a:extLst>
          </p:cNvPr>
          <p:cNvSpPr>
            <a:spLocks noGrp="1"/>
          </p:cNvSpPr>
          <p:nvPr>
            <p:ph type="title"/>
          </p:nvPr>
        </p:nvSpPr>
        <p:spPr/>
        <p:txBody>
          <a:bodyPr/>
          <a:lstStyle/>
          <a:p>
            <a:pPr algn="l"/>
            <a:r>
              <a:rPr lang="en-US" dirty="0"/>
              <a:t>Design implementation</a:t>
            </a:r>
          </a:p>
        </p:txBody>
      </p:sp>
      <p:sp>
        <p:nvSpPr>
          <p:cNvPr id="3" name="Content Placeholder 2">
            <a:extLst>
              <a:ext uri="{FF2B5EF4-FFF2-40B4-BE49-F238E27FC236}">
                <a16:creationId xmlns:a16="http://schemas.microsoft.com/office/drawing/2014/main" id="{41B900EF-9571-5C82-047E-756D164006A6}"/>
              </a:ext>
            </a:extLst>
          </p:cNvPr>
          <p:cNvSpPr>
            <a:spLocks noGrp="1"/>
          </p:cNvSpPr>
          <p:nvPr>
            <p:ph sz="quarter" idx="13"/>
          </p:nvPr>
        </p:nvSpPr>
        <p:spPr>
          <a:xfrm>
            <a:off x="914398" y="1716946"/>
            <a:ext cx="10529889" cy="4998179"/>
          </a:xfrm>
        </p:spPr>
        <p:txBody>
          <a:bodyPr>
            <a:normAutofit lnSpcReduction="10000"/>
          </a:bodyPr>
          <a:lstStyle/>
          <a:p>
            <a:r>
              <a:rPr lang="en-US" sz="2600" b="1" dirty="0"/>
              <a:t>METAPHORS</a:t>
            </a:r>
          </a:p>
          <a:p>
            <a:pPr marL="457200" indent="-457200">
              <a:buFont typeface="+mj-lt"/>
              <a:buAutoNum type="arabicPeriod"/>
            </a:pPr>
            <a:r>
              <a:rPr lang="en-GB" sz="2200" b="1" dirty="0">
                <a:effectLst/>
              </a:rPr>
              <a:t>Visibility Control Eye Icon: </a:t>
            </a:r>
            <a:r>
              <a:rPr lang="en-GB" sz="2400" cap="none" dirty="0">
                <a:effectLst/>
              </a:rPr>
              <a:t>This metaphor helps users easily understand that they can check their password input for accuracy or conceal it for privacy. </a:t>
            </a:r>
          </a:p>
          <a:p>
            <a:pPr marL="457200" indent="-457200">
              <a:buFont typeface="+mj-lt"/>
              <a:buAutoNum type="arabicPeriod"/>
            </a:pPr>
            <a:endParaRPr lang="en-GB" sz="2000" b="1" dirty="0">
              <a:effectLst/>
            </a:endParaRPr>
          </a:p>
          <a:p>
            <a:pPr marL="457200" indent="-457200">
              <a:buFont typeface="+mj-lt"/>
              <a:buAutoNum type="arabicPeriod"/>
            </a:pPr>
            <a:r>
              <a:rPr lang="en-GB" sz="2200" b="1" dirty="0">
                <a:effectLst/>
              </a:rPr>
              <a:t>Notification Bell Icon: </a:t>
            </a:r>
            <a:r>
              <a:rPr lang="en-GB" sz="2400" cap="none" dirty="0"/>
              <a:t>T</a:t>
            </a:r>
            <a:r>
              <a:rPr lang="en-GB" sz="2400" cap="none" dirty="0">
                <a:effectLst/>
              </a:rPr>
              <a:t>his metaphor helps users intuitively understand that clicking the bell icon will provide them with notifications, similar to how a bell ringing in the real world signals an alert.</a:t>
            </a:r>
          </a:p>
          <a:p>
            <a:pPr marL="457200" indent="-457200">
              <a:buFont typeface="+mj-lt"/>
              <a:buAutoNum type="arabicPeriod"/>
            </a:pPr>
            <a:endParaRPr lang="en-GB" sz="2000" b="1" dirty="0">
              <a:effectLst/>
            </a:endParaRPr>
          </a:p>
          <a:p>
            <a:pPr marL="457200" indent="-457200">
              <a:buFont typeface="+mj-lt"/>
              <a:buAutoNum type="arabicPeriod"/>
            </a:pPr>
            <a:r>
              <a:rPr lang="en-GB" sz="2200" b="1" dirty="0">
                <a:effectLst/>
              </a:rPr>
              <a:t>Request Money Icon:</a:t>
            </a:r>
            <a:r>
              <a:rPr lang="en-GB" sz="2200" b="1" cap="none" dirty="0"/>
              <a:t> </a:t>
            </a:r>
            <a:r>
              <a:rPr lang="en-GB" sz="2400" cap="none" dirty="0"/>
              <a:t>T</a:t>
            </a:r>
            <a:r>
              <a:rPr lang="en-GB" sz="2400" cap="none" dirty="0">
                <a:effectLst/>
              </a:rPr>
              <a:t>his metaphor helps users intuitively understand that clicking this icon will allow them to request money from others, making the process of asking for payments or reimbursements straightforward and recognizable. </a:t>
            </a:r>
          </a:p>
          <a:p>
            <a:pPr marL="457200" indent="-457200">
              <a:buFont typeface="+mj-lt"/>
              <a:buAutoNum type="arabicPeriod"/>
            </a:pPr>
            <a:endParaRPr lang="en-US" sz="2400" dirty="0"/>
          </a:p>
        </p:txBody>
      </p:sp>
      <p:pic>
        <p:nvPicPr>
          <p:cNvPr id="4" name="Picture 3">
            <a:extLst>
              <a:ext uri="{FF2B5EF4-FFF2-40B4-BE49-F238E27FC236}">
                <a16:creationId xmlns:a16="http://schemas.microsoft.com/office/drawing/2014/main" id="{356077B1-A278-4201-A45F-44A7C624C337}"/>
              </a:ext>
            </a:extLst>
          </p:cNvPr>
          <p:cNvPicPr>
            <a:picLocks noChangeAspect="1"/>
          </p:cNvPicPr>
          <p:nvPr/>
        </p:nvPicPr>
        <p:blipFill>
          <a:blip r:embed="rId2"/>
          <a:stretch>
            <a:fillRect/>
          </a:stretch>
        </p:blipFill>
        <p:spPr>
          <a:xfrm>
            <a:off x="4691974" y="3087697"/>
            <a:ext cx="1617428" cy="4508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373BCB49-9F15-778A-745C-B7DBEF8B6018}"/>
              </a:ext>
            </a:extLst>
          </p:cNvPr>
          <p:cNvPicPr>
            <a:picLocks noChangeAspect="1"/>
          </p:cNvPicPr>
          <p:nvPr/>
        </p:nvPicPr>
        <p:blipFill>
          <a:blip r:embed="rId3"/>
          <a:stretch>
            <a:fillRect/>
          </a:stretch>
        </p:blipFill>
        <p:spPr>
          <a:xfrm>
            <a:off x="5241586" y="4416706"/>
            <a:ext cx="518203" cy="710130"/>
          </a:xfrm>
          <a:prstGeom prst="rect">
            <a:avLst/>
          </a:prstGeom>
        </p:spPr>
      </p:pic>
      <p:pic>
        <p:nvPicPr>
          <p:cNvPr id="6" name="Picture 5">
            <a:extLst>
              <a:ext uri="{FF2B5EF4-FFF2-40B4-BE49-F238E27FC236}">
                <a16:creationId xmlns:a16="http://schemas.microsoft.com/office/drawing/2014/main" id="{108590B9-0B9D-7F3A-042A-7C06365FB27E}"/>
              </a:ext>
            </a:extLst>
          </p:cNvPr>
          <p:cNvPicPr>
            <a:picLocks noChangeAspect="1"/>
          </p:cNvPicPr>
          <p:nvPr/>
        </p:nvPicPr>
        <p:blipFill>
          <a:blip r:embed="rId4"/>
          <a:stretch>
            <a:fillRect/>
          </a:stretch>
        </p:blipFill>
        <p:spPr>
          <a:xfrm>
            <a:off x="8767762" y="6040269"/>
            <a:ext cx="2739594" cy="6748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82649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57BB0-F0DD-A11E-D05A-B6BC1BE4D5E2}"/>
              </a:ext>
            </a:extLst>
          </p:cNvPr>
          <p:cNvSpPr>
            <a:spLocks noGrp="1"/>
          </p:cNvSpPr>
          <p:nvPr>
            <p:ph type="title"/>
          </p:nvPr>
        </p:nvSpPr>
        <p:spPr>
          <a:xfrm>
            <a:off x="913774" y="1429941"/>
            <a:ext cx="10364451" cy="937151"/>
          </a:xfrm>
        </p:spPr>
        <p:txBody>
          <a:bodyPr/>
          <a:lstStyle/>
          <a:p>
            <a:pPr algn="l"/>
            <a:r>
              <a:rPr lang="en-US" dirty="0"/>
              <a:t>Description of application</a:t>
            </a:r>
          </a:p>
        </p:txBody>
      </p:sp>
      <p:sp>
        <p:nvSpPr>
          <p:cNvPr id="3" name="Content Placeholder 2">
            <a:extLst>
              <a:ext uri="{FF2B5EF4-FFF2-40B4-BE49-F238E27FC236}">
                <a16:creationId xmlns:a16="http://schemas.microsoft.com/office/drawing/2014/main" id="{9E2D6EC3-E65A-6EA4-4EC6-82E73F5A7C7B}"/>
              </a:ext>
            </a:extLst>
          </p:cNvPr>
          <p:cNvSpPr>
            <a:spLocks noGrp="1"/>
          </p:cNvSpPr>
          <p:nvPr>
            <p:ph sz="quarter" idx="13"/>
          </p:nvPr>
        </p:nvSpPr>
        <p:spPr/>
        <p:txBody>
          <a:bodyPr/>
          <a:lstStyle/>
          <a:p>
            <a:pPr>
              <a:buFont typeface="Arial" panose="020B0604020202020204" pitchFamily="34" charset="0"/>
              <a:buChar char="•"/>
            </a:pPr>
            <a:endParaRPr lang="en-GB" dirty="0"/>
          </a:p>
          <a:p>
            <a:pPr marL="742950" lvl="1" indent="-285750">
              <a:buFont typeface="Arial" panose="020B0604020202020204" pitchFamily="34" charset="0"/>
              <a:buChar char="•"/>
            </a:pPr>
            <a:r>
              <a:rPr lang="en-GB" sz="2800" cap="none" dirty="0"/>
              <a:t>A Mobile banking application.</a:t>
            </a:r>
          </a:p>
          <a:p>
            <a:pPr marL="742950" lvl="1" indent="-285750">
              <a:buFont typeface="Arial" panose="020B0604020202020204" pitchFamily="34" charset="0"/>
              <a:buChar char="•"/>
            </a:pPr>
            <a:r>
              <a:rPr lang="en-GB" sz="2800" cap="none" dirty="0"/>
              <a:t>Key functionalities: User sign-in, account dashboard, transaction lists, investment details, and money transfer</a:t>
            </a:r>
          </a:p>
          <a:p>
            <a:endParaRPr lang="en-US" dirty="0"/>
          </a:p>
        </p:txBody>
      </p:sp>
    </p:spTree>
    <p:extLst>
      <p:ext uri="{BB962C8B-B14F-4D97-AF65-F5344CB8AC3E}">
        <p14:creationId xmlns:p14="http://schemas.microsoft.com/office/powerpoint/2010/main" val="807789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2451AC-06A0-352B-0DFA-135D7C931FCA}"/>
              </a:ext>
            </a:extLst>
          </p:cNvPr>
          <p:cNvSpPr>
            <a:spLocks noGrp="1"/>
          </p:cNvSpPr>
          <p:nvPr>
            <p:ph sz="quarter" idx="13"/>
          </p:nvPr>
        </p:nvSpPr>
        <p:spPr>
          <a:xfrm>
            <a:off x="913774" y="857250"/>
            <a:ext cx="10363826" cy="4933949"/>
          </a:xfrm>
        </p:spPr>
        <p:txBody>
          <a:bodyPr/>
          <a:lstStyle/>
          <a:p>
            <a:pPr marL="342900" indent="-342900">
              <a:buFont typeface="+mj-lt"/>
              <a:buAutoNum type="arabicPeriod" startAt="4"/>
            </a:pPr>
            <a:r>
              <a:rPr lang="en-GB" b="1" dirty="0">
                <a:effectLst/>
              </a:rPr>
              <a:t>Shopping Cart Icon: </a:t>
            </a:r>
            <a:r>
              <a:rPr lang="en-GB" sz="2200" cap="none" dirty="0"/>
              <a:t>T</a:t>
            </a:r>
            <a:r>
              <a:rPr lang="en-GB" sz="2200" cap="none" dirty="0">
                <a:effectLst/>
              </a:rPr>
              <a:t>his metaphor helps users intuitively understand that clicking this icon will allow them to add items to their order, review selected items, and proceed to checkout when ready. It simplifies the process of online shopping by mimicking a familiar real-world activity</a:t>
            </a:r>
            <a:r>
              <a:rPr lang="en-GB" sz="2000" cap="none" dirty="0">
                <a:effectLst/>
              </a:rPr>
              <a:t>.</a:t>
            </a:r>
            <a:endParaRPr lang="en-GB" b="1" cap="none" dirty="0"/>
          </a:p>
          <a:p>
            <a:pPr marL="342900" indent="-342900">
              <a:buFont typeface="+mj-lt"/>
              <a:buAutoNum type="arabicPeriod" startAt="4"/>
            </a:pPr>
            <a:endParaRPr lang="en-GB" sz="1800" b="1" cap="none" dirty="0">
              <a:effectLst/>
            </a:endParaRPr>
          </a:p>
          <a:p>
            <a:pPr marL="342900" indent="-342900">
              <a:buFont typeface="+mj-lt"/>
              <a:buAutoNum type="arabicPeriod" startAt="4"/>
            </a:pPr>
            <a:endParaRPr lang="en-GB" sz="1800" b="1" dirty="0">
              <a:effectLst/>
            </a:endParaRPr>
          </a:p>
          <a:p>
            <a:pPr marL="342900" indent="-342900">
              <a:buFont typeface="+mj-lt"/>
              <a:buAutoNum type="arabicPeriod" startAt="4"/>
            </a:pPr>
            <a:r>
              <a:rPr lang="en-GB" b="1" dirty="0">
                <a:effectLst/>
              </a:rPr>
              <a:t>Speech Bubble Icon: </a:t>
            </a:r>
            <a:r>
              <a:rPr lang="en-GB" sz="2200" cap="none" dirty="0"/>
              <a:t>T</a:t>
            </a:r>
            <a:r>
              <a:rPr lang="en-GB" sz="2200" cap="none" dirty="0">
                <a:effectLst/>
              </a:rPr>
              <a:t>his metaphor helps users understand that they can access their</a:t>
            </a:r>
            <a:r>
              <a:rPr lang="en-GB" sz="2200" cap="none" dirty="0"/>
              <a:t> </a:t>
            </a:r>
            <a:r>
              <a:rPr lang="en-GB" sz="2200" cap="none" dirty="0">
                <a:effectLst/>
              </a:rPr>
              <a:t>messages or start a new conversation by clicking this icon. </a:t>
            </a:r>
          </a:p>
          <a:p>
            <a:pPr marL="0" indent="0">
              <a:buNone/>
            </a:pPr>
            <a:endParaRPr lang="en-GB" sz="2000" cap="none" dirty="0">
              <a:effectLst/>
            </a:endParaRPr>
          </a:p>
          <a:p>
            <a:endParaRPr lang="en-US" dirty="0"/>
          </a:p>
        </p:txBody>
      </p:sp>
      <p:pic>
        <p:nvPicPr>
          <p:cNvPr id="4" name="Picture 3">
            <a:extLst>
              <a:ext uri="{FF2B5EF4-FFF2-40B4-BE49-F238E27FC236}">
                <a16:creationId xmlns:a16="http://schemas.microsoft.com/office/drawing/2014/main" id="{B1500014-C623-3032-C127-714E1EA4AD3E}"/>
              </a:ext>
            </a:extLst>
          </p:cNvPr>
          <p:cNvPicPr>
            <a:picLocks noChangeAspect="1"/>
          </p:cNvPicPr>
          <p:nvPr/>
        </p:nvPicPr>
        <p:blipFill>
          <a:blip r:embed="rId2"/>
          <a:stretch>
            <a:fillRect/>
          </a:stretch>
        </p:blipFill>
        <p:spPr>
          <a:xfrm>
            <a:off x="4398312" y="2412392"/>
            <a:ext cx="2546064" cy="6528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598A6BD5-A35B-E213-3107-53DA9E9F01D8}"/>
              </a:ext>
            </a:extLst>
          </p:cNvPr>
          <p:cNvPicPr>
            <a:picLocks noChangeAspect="1"/>
          </p:cNvPicPr>
          <p:nvPr/>
        </p:nvPicPr>
        <p:blipFill>
          <a:blip r:embed="rId3"/>
          <a:stretch>
            <a:fillRect/>
          </a:stretch>
        </p:blipFill>
        <p:spPr>
          <a:xfrm>
            <a:off x="5246688" y="4504951"/>
            <a:ext cx="849312" cy="1040706"/>
          </a:xfrm>
          <a:prstGeom prst="rect">
            <a:avLst/>
          </a:prstGeom>
        </p:spPr>
      </p:pic>
    </p:spTree>
    <p:extLst>
      <p:ext uri="{BB962C8B-B14F-4D97-AF65-F5344CB8AC3E}">
        <p14:creationId xmlns:p14="http://schemas.microsoft.com/office/powerpoint/2010/main" val="655677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B5FAA2-C6E7-F2F2-6E22-8C6A69524996}"/>
              </a:ext>
            </a:extLst>
          </p:cNvPr>
          <p:cNvPicPr>
            <a:picLocks noChangeAspect="1"/>
          </p:cNvPicPr>
          <p:nvPr/>
        </p:nvPicPr>
        <p:blipFill>
          <a:blip r:embed="rId2"/>
          <a:stretch>
            <a:fillRect/>
          </a:stretch>
        </p:blipFill>
        <p:spPr>
          <a:xfrm>
            <a:off x="8996359" y="3515755"/>
            <a:ext cx="1304837" cy="2732646"/>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4" name="Picture 3">
            <a:extLst>
              <a:ext uri="{FF2B5EF4-FFF2-40B4-BE49-F238E27FC236}">
                <a16:creationId xmlns:a16="http://schemas.microsoft.com/office/drawing/2014/main" id="{A53AC7F8-57F7-9AAF-79B3-660801147143}"/>
              </a:ext>
            </a:extLst>
          </p:cNvPr>
          <p:cNvPicPr>
            <a:picLocks noChangeAspect="1"/>
          </p:cNvPicPr>
          <p:nvPr/>
        </p:nvPicPr>
        <p:blipFill>
          <a:blip r:embed="rId3"/>
          <a:stretch>
            <a:fillRect/>
          </a:stretch>
        </p:blipFill>
        <p:spPr>
          <a:xfrm>
            <a:off x="8996359" y="609599"/>
            <a:ext cx="1332165" cy="2732646"/>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
        <p:nvSpPr>
          <p:cNvPr id="2" name="Title 1">
            <a:extLst>
              <a:ext uri="{FF2B5EF4-FFF2-40B4-BE49-F238E27FC236}">
                <a16:creationId xmlns:a16="http://schemas.microsoft.com/office/drawing/2014/main" id="{6B78CD43-F3BC-BCCF-DB63-0B88E67CB396}"/>
              </a:ext>
            </a:extLst>
          </p:cNvPr>
          <p:cNvSpPr>
            <a:spLocks noGrp="1"/>
          </p:cNvSpPr>
          <p:nvPr>
            <p:ph type="title"/>
          </p:nvPr>
        </p:nvSpPr>
        <p:spPr>
          <a:xfrm>
            <a:off x="913776" y="640831"/>
            <a:ext cx="6564205" cy="1573863"/>
          </a:xfrm>
        </p:spPr>
        <p:txBody>
          <a:bodyPr>
            <a:normAutofit/>
          </a:bodyPr>
          <a:lstStyle/>
          <a:p>
            <a:r>
              <a:rPr lang="en-US" dirty="0"/>
              <a:t>DESIGN IMPLEMENTATION (</a:t>
            </a:r>
            <a:r>
              <a:rPr lang="en-US" dirty="0" err="1"/>
              <a:t>C</a:t>
            </a:r>
            <a:r>
              <a:rPr lang="en-US" cap="none" dirty="0" err="1"/>
              <a:t>ontd</a:t>
            </a:r>
            <a:r>
              <a:rPr lang="en-US" cap="none" dirty="0"/>
              <a:t>…)</a:t>
            </a:r>
            <a:endParaRPr lang="en-US" dirty="0"/>
          </a:p>
        </p:txBody>
      </p:sp>
      <p:sp>
        <p:nvSpPr>
          <p:cNvPr id="3" name="Content Placeholder 2">
            <a:extLst>
              <a:ext uri="{FF2B5EF4-FFF2-40B4-BE49-F238E27FC236}">
                <a16:creationId xmlns:a16="http://schemas.microsoft.com/office/drawing/2014/main" id="{212DA70C-9EB2-090E-3A0C-36DC27236E03}"/>
              </a:ext>
            </a:extLst>
          </p:cNvPr>
          <p:cNvSpPr>
            <a:spLocks noGrp="1"/>
          </p:cNvSpPr>
          <p:nvPr>
            <p:ph sz="quarter" idx="13"/>
          </p:nvPr>
        </p:nvSpPr>
        <p:spPr>
          <a:xfrm>
            <a:off x="913774" y="2367092"/>
            <a:ext cx="6564207" cy="3881309"/>
          </a:xfrm>
        </p:spPr>
        <p:txBody>
          <a:bodyPr>
            <a:normAutofit/>
          </a:bodyPr>
          <a:lstStyle/>
          <a:p>
            <a:r>
              <a:rPr lang="en-US" b="1" dirty="0"/>
              <a:t>DESIGN PATTERNS</a:t>
            </a:r>
          </a:p>
          <a:p>
            <a:pPr marL="457200" indent="-457200">
              <a:buFont typeface="+mj-lt"/>
              <a:buAutoNum type="arabicPeriod"/>
            </a:pPr>
            <a:r>
              <a:rPr lang="en-US" b="1" dirty="0"/>
              <a:t>Card layout: </a:t>
            </a:r>
            <a:r>
              <a:rPr lang="en-GB" sz="2200" cap="none" dirty="0">
                <a:effectLst/>
              </a:rPr>
              <a:t>Each account (chequing, savings, and credit cards) is displayed within</a:t>
            </a:r>
            <a:r>
              <a:rPr lang="en-GB" sz="2200" cap="none" dirty="0"/>
              <a:t> </a:t>
            </a:r>
            <a:r>
              <a:rPr lang="en-GB" sz="2200" cap="none" dirty="0">
                <a:effectLst/>
              </a:rPr>
              <a:t>its own card.</a:t>
            </a:r>
          </a:p>
          <a:p>
            <a:pPr marL="457200" indent="-457200">
              <a:buFont typeface="+mj-lt"/>
              <a:buAutoNum type="arabicPeriod"/>
            </a:pPr>
            <a:endParaRPr lang="en-US" b="1" dirty="0"/>
          </a:p>
          <a:p>
            <a:pPr marL="457200" indent="-457200">
              <a:buFont typeface="+mj-lt"/>
              <a:buAutoNum type="arabicPeriod"/>
            </a:pPr>
            <a:r>
              <a:rPr lang="en-US" b="1" dirty="0"/>
              <a:t>Form field design: </a:t>
            </a:r>
            <a:r>
              <a:rPr lang="en-GB" sz="2200" cap="none" dirty="0">
                <a:effectLst/>
              </a:rPr>
              <a:t>This pattern helps guide users through the login process, providing a clear and direct method for inputting information, which is essential for usability and accessibility.</a:t>
            </a:r>
          </a:p>
        </p:txBody>
      </p:sp>
    </p:spTree>
    <p:extLst>
      <p:ext uri="{BB962C8B-B14F-4D97-AF65-F5344CB8AC3E}">
        <p14:creationId xmlns:p14="http://schemas.microsoft.com/office/powerpoint/2010/main" val="22226834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7A82DDD-5967-2B26-525E-8258C264AB75}"/>
              </a:ext>
            </a:extLst>
          </p:cNvPr>
          <p:cNvPicPr>
            <a:picLocks noChangeAspect="1"/>
          </p:cNvPicPr>
          <p:nvPr/>
        </p:nvPicPr>
        <p:blipFill>
          <a:blip r:embed="rId2"/>
          <a:srcRect l="6666" r="4770" b="-6"/>
          <a:stretch/>
        </p:blipFill>
        <p:spPr>
          <a:xfrm>
            <a:off x="9826423" y="3426501"/>
            <a:ext cx="2376212" cy="3428990"/>
          </a:xfrm>
          <a:prstGeom prst="rect">
            <a:avLst/>
          </a:prstGeom>
        </p:spPr>
      </p:pic>
      <p:pic>
        <p:nvPicPr>
          <p:cNvPr id="5" name="Picture 4">
            <a:extLst>
              <a:ext uri="{FF2B5EF4-FFF2-40B4-BE49-F238E27FC236}">
                <a16:creationId xmlns:a16="http://schemas.microsoft.com/office/drawing/2014/main" id="{0C520E38-2669-DBD7-8D54-0431E9D31E62}"/>
              </a:ext>
            </a:extLst>
          </p:cNvPr>
          <p:cNvPicPr>
            <a:picLocks noChangeAspect="1"/>
          </p:cNvPicPr>
          <p:nvPr/>
        </p:nvPicPr>
        <p:blipFill>
          <a:blip r:embed="rId3"/>
          <a:srcRect r="5" b="5485"/>
          <a:stretch/>
        </p:blipFill>
        <p:spPr>
          <a:xfrm>
            <a:off x="7418306" y="3375408"/>
            <a:ext cx="2376212" cy="3428990"/>
          </a:xfrm>
          <a:prstGeom prst="rect">
            <a:avLst/>
          </a:prstGeom>
        </p:spPr>
      </p:pic>
      <p:pic>
        <p:nvPicPr>
          <p:cNvPr id="4" name="Picture 3">
            <a:extLst>
              <a:ext uri="{FF2B5EF4-FFF2-40B4-BE49-F238E27FC236}">
                <a16:creationId xmlns:a16="http://schemas.microsoft.com/office/drawing/2014/main" id="{F068242C-67E8-B556-4A73-338850ACC356}"/>
              </a:ext>
            </a:extLst>
          </p:cNvPr>
          <p:cNvPicPr>
            <a:picLocks noChangeAspect="1"/>
          </p:cNvPicPr>
          <p:nvPr/>
        </p:nvPicPr>
        <p:blipFill>
          <a:blip r:embed="rId4"/>
          <a:srcRect t="9434" r="3" b="26559"/>
          <a:stretch/>
        </p:blipFill>
        <p:spPr>
          <a:xfrm>
            <a:off x="7275961" y="48594"/>
            <a:ext cx="4834726" cy="3429000"/>
          </a:xfrm>
          <a:prstGeom prst="rect">
            <a:avLst/>
          </a:prstGeom>
        </p:spPr>
      </p:pic>
      <p:sp>
        <p:nvSpPr>
          <p:cNvPr id="3" name="Content Placeholder 2">
            <a:extLst>
              <a:ext uri="{FF2B5EF4-FFF2-40B4-BE49-F238E27FC236}">
                <a16:creationId xmlns:a16="http://schemas.microsoft.com/office/drawing/2014/main" id="{60C45909-4052-CC01-F6E8-EA5CFEC7160C}"/>
              </a:ext>
            </a:extLst>
          </p:cNvPr>
          <p:cNvSpPr>
            <a:spLocks noGrp="1"/>
          </p:cNvSpPr>
          <p:nvPr>
            <p:ph sz="quarter" idx="13"/>
          </p:nvPr>
        </p:nvSpPr>
        <p:spPr>
          <a:xfrm>
            <a:off x="913774" y="800100"/>
            <a:ext cx="6280874" cy="5643563"/>
          </a:xfrm>
        </p:spPr>
        <p:txBody>
          <a:bodyPr>
            <a:normAutofit/>
          </a:bodyPr>
          <a:lstStyle/>
          <a:p>
            <a:pPr marL="457200" indent="-457200">
              <a:lnSpc>
                <a:spcPct val="110000"/>
              </a:lnSpc>
              <a:buFont typeface="+mj-lt"/>
              <a:buAutoNum type="arabicPeriod" startAt="3"/>
            </a:pPr>
            <a:r>
              <a:rPr lang="en-US" b="1" dirty="0"/>
              <a:t>Notification banner</a:t>
            </a:r>
            <a:r>
              <a:rPr lang="en-US" sz="2200" b="1" dirty="0"/>
              <a:t>: </a:t>
            </a:r>
            <a:r>
              <a:rPr lang="en-GB" sz="2200" cap="none" dirty="0">
                <a:effectLst/>
              </a:rPr>
              <a:t>Informs users about new limited-time offers.</a:t>
            </a:r>
          </a:p>
          <a:p>
            <a:pPr marL="457200" indent="-457200">
              <a:lnSpc>
                <a:spcPct val="110000"/>
              </a:lnSpc>
              <a:buFont typeface="+mj-lt"/>
              <a:buAutoNum type="arabicPeriod" startAt="3"/>
            </a:pPr>
            <a:r>
              <a:rPr lang="en-US" b="1" dirty="0"/>
              <a:t>Grid layout: </a:t>
            </a:r>
            <a:r>
              <a:rPr lang="en-GB" sz="2200" cap="none" dirty="0">
                <a:effectLst/>
              </a:rPr>
              <a:t>The tools and services are displayed in a grid layout, each</a:t>
            </a:r>
            <a:r>
              <a:rPr lang="en-GB" sz="2200" cap="none" dirty="0"/>
              <a:t> </a:t>
            </a:r>
            <a:r>
              <a:rPr lang="en-GB" sz="2200" cap="none" dirty="0">
                <a:effectLst/>
              </a:rPr>
              <a:t>represented by an icon and label. It organizes multiple options in a compact and visually appealing manner, making it</a:t>
            </a:r>
            <a:r>
              <a:rPr lang="en-GB" sz="2200" cap="none" dirty="0"/>
              <a:t> </a:t>
            </a:r>
            <a:r>
              <a:rPr lang="en-GB" sz="2200" cap="none" dirty="0">
                <a:effectLst/>
              </a:rPr>
              <a:t>easy for users to scan and select the desired service.</a:t>
            </a:r>
          </a:p>
          <a:p>
            <a:pPr marL="457200" indent="-457200">
              <a:lnSpc>
                <a:spcPct val="110000"/>
              </a:lnSpc>
              <a:buFont typeface="+mj-lt"/>
              <a:buAutoNum type="arabicPeriod" startAt="3"/>
            </a:pPr>
            <a:r>
              <a:rPr lang="en-GB" b="1" cap="none" dirty="0"/>
              <a:t>CALL TO ACTION BUTTON: </a:t>
            </a:r>
            <a:r>
              <a:rPr lang="en-GB" sz="2200" cap="none" dirty="0">
                <a:effectLst/>
              </a:rPr>
              <a:t>Each item has a "view details" button that encourages users to</a:t>
            </a:r>
            <a:r>
              <a:rPr lang="en-GB" sz="2200" cap="none" dirty="0"/>
              <a:t> </a:t>
            </a:r>
            <a:r>
              <a:rPr lang="en-GB" sz="2200" cap="none" dirty="0">
                <a:effectLst/>
              </a:rPr>
              <a:t>explore more information about the product</a:t>
            </a:r>
            <a:r>
              <a:rPr lang="en-GB" sz="2200" b="1" cap="none" dirty="0"/>
              <a:t>.</a:t>
            </a:r>
            <a:endParaRPr lang="en-GB" sz="2200" cap="none" dirty="0">
              <a:effectLst/>
            </a:endParaRPr>
          </a:p>
        </p:txBody>
      </p:sp>
    </p:spTree>
    <p:extLst>
      <p:ext uri="{BB962C8B-B14F-4D97-AF65-F5344CB8AC3E}">
        <p14:creationId xmlns:p14="http://schemas.microsoft.com/office/powerpoint/2010/main" val="13043611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B17CE-EE33-B673-7CE7-194B83B4739F}"/>
              </a:ext>
            </a:extLst>
          </p:cNvPr>
          <p:cNvSpPr>
            <a:spLocks noGrp="1"/>
          </p:cNvSpPr>
          <p:nvPr>
            <p:ph type="title"/>
          </p:nvPr>
        </p:nvSpPr>
        <p:spPr>
          <a:xfrm>
            <a:off x="913774" y="875692"/>
            <a:ext cx="10364451" cy="810233"/>
          </a:xfrm>
        </p:spPr>
        <p:txBody>
          <a:bodyPr/>
          <a:lstStyle/>
          <a:p>
            <a:pPr algn="l"/>
            <a:r>
              <a:rPr lang="en-US" dirty="0"/>
              <a:t>USABILITY PRINCIPLES</a:t>
            </a:r>
          </a:p>
        </p:txBody>
      </p:sp>
      <p:sp>
        <p:nvSpPr>
          <p:cNvPr id="3" name="Content Placeholder 2">
            <a:extLst>
              <a:ext uri="{FF2B5EF4-FFF2-40B4-BE49-F238E27FC236}">
                <a16:creationId xmlns:a16="http://schemas.microsoft.com/office/drawing/2014/main" id="{16B43CE8-917C-8051-65C7-CC889E5A1A11}"/>
              </a:ext>
            </a:extLst>
          </p:cNvPr>
          <p:cNvSpPr>
            <a:spLocks noGrp="1"/>
          </p:cNvSpPr>
          <p:nvPr>
            <p:ph sz="quarter" idx="13"/>
          </p:nvPr>
        </p:nvSpPr>
        <p:spPr>
          <a:xfrm>
            <a:off x="913773" y="1685925"/>
            <a:ext cx="10673389" cy="4872037"/>
          </a:xfrm>
        </p:spPr>
        <p:txBody>
          <a:bodyPr>
            <a:normAutofit/>
          </a:bodyPr>
          <a:lstStyle/>
          <a:p>
            <a:pPr marL="457200" indent="-457200">
              <a:buFont typeface="+mj-lt"/>
              <a:buAutoNum type="arabicPeriod"/>
            </a:pPr>
            <a:r>
              <a:rPr lang="en-US" b="1" dirty="0"/>
              <a:t>CONSISTENCY: </a:t>
            </a:r>
            <a:r>
              <a:rPr lang="en-GB" sz="2200" cap="none" dirty="0">
                <a:effectLst/>
              </a:rPr>
              <a:t>All buttons for primary actions, such as "sign in" and "submit," use the</a:t>
            </a:r>
            <a:r>
              <a:rPr lang="en-GB" sz="2200" cap="none" dirty="0"/>
              <a:t> </a:t>
            </a:r>
            <a:r>
              <a:rPr lang="en-GB" sz="2200" cap="none" dirty="0">
                <a:effectLst/>
              </a:rPr>
              <a:t>same </a:t>
            </a:r>
            <a:r>
              <a:rPr lang="en-GB" sz="2200" cap="none" dirty="0" err="1">
                <a:effectLst/>
              </a:rPr>
              <a:t>color</a:t>
            </a:r>
            <a:r>
              <a:rPr lang="en-GB" sz="2200" cap="none" dirty="0">
                <a:effectLst/>
              </a:rPr>
              <a:t> and style throughout the app. This ensures users know what to expect</a:t>
            </a:r>
            <a:r>
              <a:rPr lang="en-GB" sz="2200" cap="none" dirty="0"/>
              <a:t> </a:t>
            </a:r>
            <a:r>
              <a:rPr lang="en-GB" sz="2200" cap="none" dirty="0">
                <a:effectLst/>
              </a:rPr>
              <a:t>when they see these buttons, making the app easier to navigate.</a:t>
            </a:r>
            <a:endParaRPr lang="en-US" sz="2200" b="1" cap="none" dirty="0">
              <a:effectLst/>
            </a:endParaRPr>
          </a:p>
          <a:p>
            <a:pPr marL="457200" indent="-457200">
              <a:buFont typeface="+mj-lt"/>
              <a:buAutoNum type="arabicPeriod"/>
            </a:pPr>
            <a:r>
              <a:rPr lang="en-US" b="1" dirty="0"/>
              <a:t>FEEDBACK: </a:t>
            </a:r>
            <a:r>
              <a:rPr lang="en-GB" sz="2200" cap="none" dirty="0">
                <a:effectLst/>
              </a:rPr>
              <a:t>When a user submits a form to transfer money, an immediate confirmation</a:t>
            </a:r>
            <a:r>
              <a:rPr lang="en-GB" sz="2200" cap="none" dirty="0"/>
              <a:t> </a:t>
            </a:r>
            <a:r>
              <a:rPr lang="en-GB" sz="2200" cap="none" dirty="0">
                <a:effectLst/>
              </a:rPr>
              <a:t>message appears, indicating that the transfer was successful.</a:t>
            </a:r>
            <a:endParaRPr lang="en-US" sz="2200" b="1" cap="none" dirty="0">
              <a:effectLst/>
            </a:endParaRPr>
          </a:p>
          <a:p>
            <a:pPr marL="457200" indent="-457200">
              <a:buFont typeface="+mj-lt"/>
              <a:buAutoNum type="arabicPeriod"/>
            </a:pPr>
            <a:r>
              <a:rPr lang="en-US" b="1" dirty="0"/>
              <a:t>AFFORDANCE: </a:t>
            </a:r>
            <a:r>
              <a:rPr lang="en-GB" sz="2200" cap="none" dirty="0">
                <a:effectLst/>
              </a:rPr>
              <a:t>Interactive elements like buttons and links are designed with shadows</a:t>
            </a:r>
            <a:r>
              <a:rPr lang="en-GB" sz="2200" cap="none" dirty="0"/>
              <a:t> </a:t>
            </a:r>
            <a:r>
              <a:rPr lang="en-GB" sz="2200" cap="none" dirty="0">
                <a:effectLst/>
              </a:rPr>
              <a:t>and highlights, making them appear clickable. For instance, the "send money" button</a:t>
            </a:r>
            <a:r>
              <a:rPr lang="en-GB" sz="2200" cap="none" dirty="0"/>
              <a:t> </a:t>
            </a:r>
            <a:r>
              <a:rPr lang="en-GB" sz="2200" cap="none" dirty="0">
                <a:effectLst/>
              </a:rPr>
              <a:t>looks raised, indicating it can be pressed.</a:t>
            </a:r>
          </a:p>
          <a:p>
            <a:pPr marL="457200" indent="-457200">
              <a:buFont typeface="+mj-lt"/>
              <a:buAutoNum type="arabicPeriod"/>
            </a:pPr>
            <a:r>
              <a:rPr lang="en-GB" b="1" cap="none" dirty="0"/>
              <a:t>SIMPLICITY: </a:t>
            </a:r>
            <a:r>
              <a:rPr lang="en-GB" sz="2200" cap="none" dirty="0">
                <a:effectLst/>
              </a:rPr>
              <a:t>The app uses simple language and clear icons, avoiding unnecessary complexity. The main dashboard displays only the most critical information, like account balances.</a:t>
            </a:r>
            <a:endParaRPr lang="en-GB" sz="2200" dirty="0">
              <a:effectLst/>
            </a:endParaRPr>
          </a:p>
          <a:p>
            <a:pPr marL="457200" indent="-457200">
              <a:buFont typeface="+mj-lt"/>
              <a:buAutoNum type="arabicPeriod"/>
            </a:pPr>
            <a:endParaRPr lang="en-GB" sz="2200" b="1" cap="none" dirty="0">
              <a:effectLst/>
            </a:endParaRPr>
          </a:p>
          <a:p>
            <a:pPr marL="457200" indent="-457200">
              <a:buFont typeface="+mj-lt"/>
              <a:buAutoNum type="arabicPeriod"/>
            </a:pPr>
            <a:endParaRPr lang="en-US" b="1" dirty="0"/>
          </a:p>
          <a:p>
            <a:pPr marL="457200" indent="-457200">
              <a:buFont typeface="+mj-lt"/>
              <a:buAutoNum type="arabicPeriod"/>
            </a:pPr>
            <a:endParaRPr lang="en-US" b="1" dirty="0"/>
          </a:p>
        </p:txBody>
      </p:sp>
    </p:spTree>
    <p:extLst>
      <p:ext uri="{BB962C8B-B14F-4D97-AF65-F5344CB8AC3E}">
        <p14:creationId xmlns:p14="http://schemas.microsoft.com/office/powerpoint/2010/main" val="27432555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7A0EAB-A02C-340F-9455-6521622E06B4}"/>
              </a:ext>
            </a:extLst>
          </p:cNvPr>
          <p:cNvSpPr>
            <a:spLocks noGrp="1"/>
          </p:cNvSpPr>
          <p:nvPr>
            <p:ph sz="quarter" idx="13"/>
          </p:nvPr>
        </p:nvSpPr>
        <p:spPr>
          <a:xfrm>
            <a:off x="913774" y="900113"/>
            <a:ext cx="10363826" cy="5829299"/>
          </a:xfrm>
        </p:spPr>
        <p:txBody>
          <a:bodyPr>
            <a:normAutofit/>
          </a:bodyPr>
          <a:lstStyle/>
          <a:p>
            <a:pPr marL="457200" indent="-457200">
              <a:buFont typeface="+mj-lt"/>
              <a:buAutoNum type="arabicPeriod" startAt="5"/>
            </a:pPr>
            <a:r>
              <a:rPr lang="en-US" b="1" dirty="0"/>
              <a:t>ACCESSIBILITY: </a:t>
            </a:r>
            <a:r>
              <a:rPr lang="en-GB" sz="2200" cap="none" dirty="0">
                <a:effectLst/>
              </a:rPr>
              <a:t>The app supports screen readers and includes high-contrast modes for</a:t>
            </a:r>
            <a:r>
              <a:rPr lang="en-GB" sz="2200" cap="none" dirty="0"/>
              <a:t> </a:t>
            </a:r>
            <a:r>
              <a:rPr lang="en-GB" sz="2200" cap="none" dirty="0">
                <a:effectLst/>
              </a:rPr>
              <a:t>users with visual impairments. Buttons are large enough to be easily tapped.</a:t>
            </a:r>
          </a:p>
          <a:p>
            <a:pPr marL="457200" indent="-457200">
              <a:buFont typeface="+mj-lt"/>
              <a:buAutoNum type="arabicPeriod" startAt="5"/>
            </a:pPr>
            <a:r>
              <a:rPr lang="en-US" b="1" dirty="0"/>
              <a:t>ERROR PREVENTION: </a:t>
            </a:r>
            <a:r>
              <a:rPr lang="en-GB" sz="2200" cap="none" dirty="0">
                <a:effectLst/>
              </a:rPr>
              <a:t>Before finalizing a money transfer, the app shows a summary of</a:t>
            </a:r>
            <a:r>
              <a:rPr lang="en-GB" sz="2200" cap="none" dirty="0"/>
              <a:t> </a:t>
            </a:r>
            <a:r>
              <a:rPr lang="en-GB" sz="2200" cap="none" dirty="0">
                <a:effectLst/>
              </a:rPr>
              <a:t>the transaction details, allowing the user to confirm the information and catch any mistakes before submission.</a:t>
            </a:r>
            <a:endParaRPr lang="en-US" sz="2200" b="1" cap="none" dirty="0">
              <a:effectLst/>
            </a:endParaRPr>
          </a:p>
          <a:p>
            <a:pPr marL="457200" indent="-457200">
              <a:buFont typeface="+mj-lt"/>
              <a:buAutoNum type="arabicPeriod" startAt="5"/>
            </a:pPr>
            <a:r>
              <a:rPr lang="en-US" b="1" dirty="0"/>
              <a:t>RECOVERY: </a:t>
            </a:r>
            <a:r>
              <a:rPr lang="en-GB" sz="2200" cap="none" dirty="0">
                <a:effectLst/>
              </a:rPr>
              <a:t>If a transaction fails, the app provides a clear error message with options to</a:t>
            </a:r>
            <a:r>
              <a:rPr lang="en-GB" sz="2200" cap="none" dirty="0"/>
              <a:t> </a:t>
            </a:r>
            <a:r>
              <a:rPr lang="en-GB" sz="2200" cap="none" dirty="0">
                <a:effectLst/>
              </a:rPr>
              <a:t>retry or contact customer support.</a:t>
            </a:r>
            <a:endParaRPr lang="en-US" sz="2200" b="1" cap="none" dirty="0">
              <a:effectLst/>
            </a:endParaRPr>
          </a:p>
          <a:p>
            <a:pPr marL="457200" indent="-457200">
              <a:buFont typeface="+mj-lt"/>
              <a:buAutoNum type="arabicPeriod" startAt="5"/>
            </a:pPr>
            <a:r>
              <a:rPr lang="en-US" b="1" dirty="0"/>
              <a:t>VISIBILITY OF SYSTEM STATUS: </a:t>
            </a:r>
            <a:r>
              <a:rPr lang="en-GB" sz="2200" cap="none" dirty="0">
                <a:effectLst/>
              </a:rPr>
              <a:t>When loading account information, a spinner or progress</a:t>
            </a:r>
            <a:r>
              <a:rPr lang="en-GB" sz="2200" cap="none" dirty="0"/>
              <a:t> </a:t>
            </a:r>
            <a:r>
              <a:rPr lang="en-GB" sz="2200" cap="none" dirty="0">
                <a:effectLst/>
              </a:rPr>
              <a:t>bar keeps users informed that their data is being retrieved. This helps manage user expectations and reduces uncertainty.</a:t>
            </a:r>
          </a:p>
          <a:p>
            <a:pPr marL="457200" indent="-457200">
              <a:buFont typeface="+mj-lt"/>
              <a:buAutoNum type="arabicPeriod" startAt="5"/>
            </a:pPr>
            <a:endParaRPr lang="en-US" b="1" dirty="0"/>
          </a:p>
          <a:p>
            <a:pPr marL="457200" indent="-457200">
              <a:buFont typeface="+mj-lt"/>
              <a:buAutoNum type="arabicPeriod" startAt="5"/>
            </a:pPr>
            <a:endParaRPr lang="en-US" b="1" dirty="0"/>
          </a:p>
          <a:p>
            <a:pPr marL="457200" indent="-457200">
              <a:buFont typeface="+mj-lt"/>
              <a:buAutoNum type="arabicPeriod" startAt="5"/>
            </a:pPr>
            <a:endParaRPr lang="en-US" b="1" dirty="0"/>
          </a:p>
        </p:txBody>
      </p:sp>
    </p:spTree>
    <p:extLst>
      <p:ext uri="{BB962C8B-B14F-4D97-AF65-F5344CB8AC3E}">
        <p14:creationId xmlns:p14="http://schemas.microsoft.com/office/powerpoint/2010/main" val="39007437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C95BB6-8BD4-AA31-D789-EF19AF014C34}"/>
              </a:ext>
            </a:extLst>
          </p:cNvPr>
          <p:cNvSpPr>
            <a:spLocks noGrp="1"/>
          </p:cNvSpPr>
          <p:nvPr>
            <p:ph sz="quarter" idx="13"/>
          </p:nvPr>
        </p:nvSpPr>
        <p:spPr>
          <a:xfrm>
            <a:off x="913774" y="1343026"/>
            <a:ext cx="10363826" cy="4448174"/>
          </a:xfrm>
        </p:spPr>
        <p:txBody>
          <a:bodyPr/>
          <a:lstStyle/>
          <a:p>
            <a:pPr marL="457200" indent="-457200">
              <a:buFont typeface="+mj-lt"/>
              <a:buAutoNum type="arabicPeriod" startAt="9"/>
            </a:pPr>
            <a:r>
              <a:rPr lang="en-GB" b="1" cap="none" dirty="0"/>
              <a:t>USER CONTROL: </a:t>
            </a:r>
            <a:r>
              <a:rPr lang="en-GB" sz="2200" cap="none" dirty="0">
                <a:effectLst/>
              </a:rPr>
              <a:t>Users can easily navigate back to the previous screen using a visible</a:t>
            </a:r>
            <a:r>
              <a:rPr lang="en-GB" sz="2200" cap="none" dirty="0"/>
              <a:t> </a:t>
            </a:r>
            <a:r>
              <a:rPr lang="en-GB" sz="2200" cap="none" dirty="0">
                <a:effectLst/>
              </a:rPr>
              <a:t>back button. They can also cancel ongoing actions, such as a money transfer, by pressing a cancel button.</a:t>
            </a:r>
          </a:p>
          <a:p>
            <a:pPr marL="457200" indent="-457200">
              <a:buFont typeface="+mj-lt"/>
              <a:buAutoNum type="arabicPeriod" startAt="9"/>
            </a:pPr>
            <a:r>
              <a:rPr lang="en-GB" b="1" cap="none" dirty="0">
                <a:effectLst/>
              </a:rPr>
              <a:t>LEARNABILITY: </a:t>
            </a:r>
            <a:r>
              <a:rPr lang="en-GB" sz="2200" cap="none" dirty="0">
                <a:effectLst/>
              </a:rPr>
              <a:t>The app uses familiar icons and terminology that align with standard</a:t>
            </a:r>
            <a:r>
              <a:rPr lang="en-GB" sz="2200" cap="none" dirty="0"/>
              <a:t> </a:t>
            </a:r>
            <a:r>
              <a:rPr lang="en-GB" sz="2200" cap="none" dirty="0">
                <a:effectLst/>
              </a:rPr>
              <a:t>banking practices. New users can quickly learn how to use the app because it builds on</a:t>
            </a:r>
            <a:r>
              <a:rPr lang="en-GB" sz="2200" cap="none" dirty="0"/>
              <a:t> </a:t>
            </a:r>
            <a:r>
              <a:rPr lang="en-GB" sz="2200" cap="none" dirty="0">
                <a:effectLst/>
              </a:rPr>
              <a:t>their existing knowledge of banking.</a:t>
            </a:r>
          </a:p>
          <a:p>
            <a:endParaRPr lang="en-GB" dirty="0">
              <a:effectLst/>
              <a:latin typeface="Helvetica" pitchFamily="2" charset="0"/>
            </a:endParaRPr>
          </a:p>
          <a:p>
            <a:endParaRPr lang="en-US" dirty="0"/>
          </a:p>
        </p:txBody>
      </p:sp>
    </p:spTree>
    <p:extLst>
      <p:ext uri="{BB962C8B-B14F-4D97-AF65-F5344CB8AC3E}">
        <p14:creationId xmlns:p14="http://schemas.microsoft.com/office/powerpoint/2010/main" val="7021078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D5F07-2A17-BD5C-4416-94F213BB9AE6}"/>
              </a:ext>
            </a:extLst>
          </p:cNvPr>
          <p:cNvSpPr>
            <a:spLocks noGrp="1"/>
          </p:cNvSpPr>
          <p:nvPr>
            <p:ph type="title"/>
          </p:nvPr>
        </p:nvSpPr>
        <p:spPr>
          <a:xfrm>
            <a:off x="913774" y="694718"/>
            <a:ext cx="10364451" cy="795946"/>
          </a:xfrm>
        </p:spPr>
        <p:txBody>
          <a:bodyPr/>
          <a:lstStyle/>
          <a:p>
            <a:pPr algn="l"/>
            <a:r>
              <a:rPr lang="en-US"/>
              <a:t>PROTOTYPE MATCHES THE WIREFRAMES</a:t>
            </a:r>
            <a:endParaRPr lang="en-US" dirty="0"/>
          </a:p>
        </p:txBody>
      </p:sp>
      <p:pic>
        <p:nvPicPr>
          <p:cNvPr id="4" name="Picture 3">
            <a:extLst>
              <a:ext uri="{FF2B5EF4-FFF2-40B4-BE49-F238E27FC236}">
                <a16:creationId xmlns:a16="http://schemas.microsoft.com/office/drawing/2014/main" id="{67C3BAFB-55A0-0930-20FF-0C6BBBF8E830}"/>
              </a:ext>
            </a:extLst>
          </p:cNvPr>
          <p:cNvPicPr>
            <a:picLocks noChangeAspect="1"/>
          </p:cNvPicPr>
          <p:nvPr/>
        </p:nvPicPr>
        <p:blipFill>
          <a:blip r:embed="rId2"/>
          <a:stretch>
            <a:fillRect/>
          </a:stretch>
        </p:blipFill>
        <p:spPr>
          <a:xfrm>
            <a:off x="913774" y="1536700"/>
            <a:ext cx="2641600" cy="5041900"/>
          </a:xfrm>
          <a:prstGeom prst="rect">
            <a:avLst/>
          </a:prstGeom>
        </p:spPr>
      </p:pic>
      <p:pic>
        <p:nvPicPr>
          <p:cNvPr id="5" name="Picture 4">
            <a:extLst>
              <a:ext uri="{FF2B5EF4-FFF2-40B4-BE49-F238E27FC236}">
                <a16:creationId xmlns:a16="http://schemas.microsoft.com/office/drawing/2014/main" id="{2531E493-392B-5C6E-C87B-2E074F090EC4}"/>
              </a:ext>
            </a:extLst>
          </p:cNvPr>
          <p:cNvPicPr>
            <a:picLocks noChangeAspect="1"/>
          </p:cNvPicPr>
          <p:nvPr/>
        </p:nvPicPr>
        <p:blipFill>
          <a:blip r:embed="rId3"/>
          <a:stretch>
            <a:fillRect/>
          </a:stretch>
        </p:blipFill>
        <p:spPr>
          <a:xfrm>
            <a:off x="3679198" y="1490664"/>
            <a:ext cx="2641600" cy="5283200"/>
          </a:xfrm>
          <a:prstGeom prst="rect">
            <a:avLst/>
          </a:prstGeom>
        </p:spPr>
      </p:pic>
      <p:pic>
        <p:nvPicPr>
          <p:cNvPr id="6" name="Picture 5">
            <a:extLst>
              <a:ext uri="{FF2B5EF4-FFF2-40B4-BE49-F238E27FC236}">
                <a16:creationId xmlns:a16="http://schemas.microsoft.com/office/drawing/2014/main" id="{05445344-EF8A-A2E7-AEC8-6EFEC1EB9124}"/>
              </a:ext>
            </a:extLst>
          </p:cNvPr>
          <p:cNvPicPr>
            <a:picLocks noChangeAspect="1"/>
          </p:cNvPicPr>
          <p:nvPr/>
        </p:nvPicPr>
        <p:blipFill>
          <a:blip r:embed="rId4"/>
          <a:stretch>
            <a:fillRect/>
          </a:stretch>
        </p:blipFill>
        <p:spPr>
          <a:xfrm>
            <a:off x="7385050" y="1338264"/>
            <a:ext cx="1879600" cy="5435600"/>
          </a:xfrm>
          <a:prstGeom prst="rect">
            <a:avLst/>
          </a:prstGeom>
        </p:spPr>
      </p:pic>
      <p:pic>
        <p:nvPicPr>
          <p:cNvPr id="7" name="Picture 6">
            <a:extLst>
              <a:ext uri="{FF2B5EF4-FFF2-40B4-BE49-F238E27FC236}">
                <a16:creationId xmlns:a16="http://schemas.microsoft.com/office/drawing/2014/main" id="{279446D5-F5FA-CF6A-6059-1736E9D532DC}"/>
              </a:ext>
            </a:extLst>
          </p:cNvPr>
          <p:cNvPicPr>
            <a:picLocks noChangeAspect="1"/>
          </p:cNvPicPr>
          <p:nvPr/>
        </p:nvPicPr>
        <p:blipFill>
          <a:blip r:embed="rId5"/>
          <a:stretch>
            <a:fillRect/>
          </a:stretch>
        </p:blipFill>
        <p:spPr>
          <a:xfrm>
            <a:off x="9467850" y="1338264"/>
            <a:ext cx="1371600" cy="5524500"/>
          </a:xfrm>
          <a:prstGeom prst="rect">
            <a:avLst/>
          </a:prstGeom>
        </p:spPr>
      </p:pic>
    </p:spTree>
    <p:extLst>
      <p:ext uri="{BB962C8B-B14F-4D97-AF65-F5344CB8AC3E}">
        <p14:creationId xmlns:p14="http://schemas.microsoft.com/office/powerpoint/2010/main" val="3838207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A28FE9E-334C-F9DF-6C8E-E943031FF471}"/>
              </a:ext>
            </a:extLst>
          </p:cNvPr>
          <p:cNvPicPr>
            <a:picLocks noChangeAspect="1"/>
          </p:cNvPicPr>
          <p:nvPr/>
        </p:nvPicPr>
        <p:blipFill>
          <a:blip r:embed="rId2"/>
          <a:stretch>
            <a:fillRect/>
          </a:stretch>
        </p:blipFill>
        <p:spPr>
          <a:xfrm>
            <a:off x="2874670" y="643467"/>
            <a:ext cx="1233459" cy="2543217"/>
          </a:xfrm>
          <a:prstGeom prst="rect">
            <a:avLst/>
          </a:prstGeom>
        </p:spPr>
      </p:pic>
      <p:pic>
        <p:nvPicPr>
          <p:cNvPr id="5" name="Picture 4">
            <a:extLst>
              <a:ext uri="{FF2B5EF4-FFF2-40B4-BE49-F238E27FC236}">
                <a16:creationId xmlns:a16="http://schemas.microsoft.com/office/drawing/2014/main" id="{3C35865E-8E69-B10C-F6AF-36BB0E83494B}"/>
              </a:ext>
            </a:extLst>
          </p:cNvPr>
          <p:cNvPicPr>
            <a:picLocks noChangeAspect="1"/>
          </p:cNvPicPr>
          <p:nvPr/>
        </p:nvPicPr>
        <p:blipFill>
          <a:blip r:embed="rId3"/>
          <a:stretch>
            <a:fillRect/>
          </a:stretch>
        </p:blipFill>
        <p:spPr>
          <a:xfrm>
            <a:off x="8084877" y="643467"/>
            <a:ext cx="1239818" cy="2543217"/>
          </a:xfrm>
          <a:prstGeom prst="rect">
            <a:avLst/>
          </a:prstGeom>
        </p:spPr>
      </p:pic>
      <p:pic>
        <p:nvPicPr>
          <p:cNvPr id="6" name="Picture 5">
            <a:extLst>
              <a:ext uri="{FF2B5EF4-FFF2-40B4-BE49-F238E27FC236}">
                <a16:creationId xmlns:a16="http://schemas.microsoft.com/office/drawing/2014/main" id="{E715E961-42AF-6043-C4F1-467EBE1F7AAD}"/>
              </a:ext>
            </a:extLst>
          </p:cNvPr>
          <p:cNvPicPr>
            <a:picLocks noChangeAspect="1"/>
          </p:cNvPicPr>
          <p:nvPr/>
        </p:nvPicPr>
        <p:blipFill>
          <a:blip r:embed="rId4"/>
          <a:stretch>
            <a:fillRect/>
          </a:stretch>
        </p:blipFill>
        <p:spPr>
          <a:xfrm>
            <a:off x="2969498" y="3671316"/>
            <a:ext cx="1043803" cy="2545862"/>
          </a:xfrm>
          <a:prstGeom prst="rect">
            <a:avLst/>
          </a:prstGeom>
        </p:spPr>
      </p:pic>
      <p:pic>
        <p:nvPicPr>
          <p:cNvPr id="7" name="Picture 6">
            <a:extLst>
              <a:ext uri="{FF2B5EF4-FFF2-40B4-BE49-F238E27FC236}">
                <a16:creationId xmlns:a16="http://schemas.microsoft.com/office/drawing/2014/main" id="{9B20602E-3368-34AB-954F-4EDE0616215E}"/>
              </a:ext>
            </a:extLst>
          </p:cNvPr>
          <p:cNvPicPr>
            <a:picLocks noChangeAspect="1"/>
          </p:cNvPicPr>
          <p:nvPr/>
        </p:nvPicPr>
        <p:blipFill>
          <a:blip r:embed="rId5"/>
          <a:stretch>
            <a:fillRect/>
          </a:stretch>
        </p:blipFill>
        <p:spPr>
          <a:xfrm>
            <a:off x="8190900" y="3671316"/>
            <a:ext cx="1027771" cy="2553469"/>
          </a:xfrm>
          <a:prstGeom prst="rect">
            <a:avLst/>
          </a:prstGeom>
        </p:spPr>
      </p:pic>
    </p:spTree>
    <p:extLst>
      <p:ext uri="{BB962C8B-B14F-4D97-AF65-F5344CB8AC3E}">
        <p14:creationId xmlns:p14="http://schemas.microsoft.com/office/powerpoint/2010/main" val="10072258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847FD-C69D-9BFB-5BEB-74BE806E8831}"/>
              </a:ext>
            </a:extLst>
          </p:cNvPr>
          <p:cNvSpPr>
            <a:spLocks noGrp="1"/>
          </p:cNvSpPr>
          <p:nvPr>
            <p:ph type="title"/>
          </p:nvPr>
        </p:nvSpPr>
        <p:spPr>
          <a:xfrm>
            <a:off x="913774" y="832831"/>
            <a:ext cx="10364451" cy="853096"/>
          </a:xfrm>
        </p:spPr>
        <p:txBody>
          <a:bodyPr/>
          <a:lstStyle/>
          <a:p>
            <a:pPr algn="l"/>
            <a:r>
              <a:rPr lang="en-US" dirty="0"/>
              <a:t>USABILITY TESTING</a:t>
            </a:r>
          </a:p>
        </p:txBody>
      </p:sp>
      <p:sp>
        <p:nvSpPr>
          <p:cNvPr id="3" name="Content Placeholder 2">
            <a:extLst>
              <a:ext uri="{FF2B5EF4-FFF2-40B4-BE49-F238E27FC236}">
                <a16:creationId xmlns:a16="http://schemas.microsoft.com/office/drawing/2014/main" id="{3CEE8D92-BC8C-2C39-6EA9-2C18970522AE}"/>
              </a:ext>
            </a:extLst>
          </p:cNvPr>
          <p:cNvSpPr>
            <a:spLocks noGrp="1"/>
          </p:cNvSpPr>
          <p:nvPr>
            <p:ph sz="quarter" idx="13"/>
          </p:nvPr>
        </p:nvSpPr>
        <p:spPr>
          <a:xfrm>
            <a:off x="913774" y="1685927"/>
            <a:ext cx="9658976" cy="853097"/>
          </a:xfrm>
        </p:spPr>
        <p:txBody>
          <a:bodyPr/>
          <a:lstStyle/>
          <a:p>
            <a:pPr marL="0" indent="0">
              <a:buNone/>
            </a:pPr>
            <a:r>
              <a:rPr lang="en-GB" cap="none" dirty="0">
                <a:effectLst/>
              </a:rPr>
              <a:t>We conducted a usability test of our banking mobile app's login page and received the following feedback from</a:t>
            </a:r>
            <a:r>
              <a:rPr lang="en-GB" cap="none" dirty="0"/>
              <a:t> </a:t>
            </a:r>
            <a:r>
              <a:rPr lang="en-GB" cap="none" dirty="0">
                <a:effectLst/>
              </a:rPr>
              <a:t>our colleagues:</a:t>
            </a:r>
          </a:p>
          <a:p>
            <a:pPr marL="0" indent="0">
              <a:buNone/>
            </a:pPr>
            <a:endParaRPr lang="en-US" dirty="0"/>
          </a:p>
        </p:txBody>
      </p:sp>
      <p:pic>
        <p:nvPicPr>
          <p:cNvPr id="4" name="Picture 3">
            <a:extLst>
              <a:ext uri="{FF2B5EF4-FFF2-40B4-BE49-F238E27FC236}">
                <a16:creationId xmlns:a16="http://schemas.microsoft.com/office/drawing/2014/main" id="{41589D5C-71D6-6327-F72E-0439A66710FC}"/>
              </a:ext>
            </a:extLst>
          </p:cNvPr>
          <p:cNvPicPr>
            <a:picLocks noChangeAspect="1"/>
          </p:cNvPicPr>
          <p:nvPr/>
        </p:nvPicPr>
        <p:blipFill>
          <a:blip r:embed="rId3"/>
          <a:stretch>
            <a:fillRect/>
          </a:stretch>
        </p:blipFill>
        <p:spPr>
          <a:xfrm>
            <a:off x="1057275" y="2539022"/>
            <a:ext cx="1881722" cy="4176103"/>
          </a:xfrm>
          <a:prstGeom prst="rect">
            <a:avLst/>
          </a:prstGeom>
        </p:spPr>
      </p:pic>
      <p:pic>
        <p:nvPicPr>
          <p:cNvPr id="5" name="Picture 4">
            <a:extLst>
              <a:ext uri="{FF2B5EF4-FFF2-40B4-BE49-F238E27FC236}">
                <a16:creationId xmlns:a16="http://schemas.microsoft.com/office/drawing/2014/main" id="{1E40510D-57A4-89F0-3366-E82CCFEA2FE6}"/>
              </a:ext>
            </a:extLst>
          </p:cNvPr>
          <p:cNvPicPr>
            <a:picLocks noChangeAspect="1"/>
          </p:cNvPicPr>
          <p:nvPr/>
        </p:nvPicPr>
        <p:blipFill>
          <a:blip r:embed="rId4"/>
          <a:stretch>
            <a:fillRect/>
          </a:stretch>
        </p:blipFill>
        <p:spPr>
          <a:xfrm>
            <a:off x="3082498" y="2539022"/>
            <a:ext cx="1881722" cy="4159596"/>
          </a:xfrm>
          <a:prstGeom prst="rect">
            <a:avLst/>
          </a:prstGeom>
        </p:spPr>
      </p:pic>
      <p:pic>
        <p:nvPicPr>
          <p:cNvPr id="6" name="Picture 5">
            <a:extLst>
              <a:ext uri="{FF2B5EF4-FFF2-40B4-BE49-F238E27FC236}">
                <a16:creationId xmlns:a16="http://schemas.microsoft.com/office/drawing/2014/main" id="{83E0E650-8B2E-A06E-D0B6-69728DED1635}"/>
              </a:ext>
            </a:extLst>
          </p:cNvPr>
          <p:cNvPicPr>
            <a:picLocks noChangeAspect="1"/>
          </p:cNvPicPr>
          <p:nvPr/>
        </p:nvPicPr>
        <p:blipFill>
          <a:blip r:embed="rId5"/>
          <a:stretch>
            <a:fillRect/>
          </a:stretch>
        </p:blipFill>
        <p:spPr>
          <a:xfrm>
            <a:off x="5107721" y="2539022"/>
            <a:ext cx="5765067" cy="4140985"/>
          </a:xfrm>
          <a:prstGeom prst="rect">
            <a:avLst/>
          </a:prstGeom>
        </p:spPr>
      </p:pic>
    </p:spTree>
    <p:extLst>
      <p:ext uri="{BB962C8B-B14F-4D97-AF65-F5344CB8AC3E}">
        <p14:creationId xmlns:p14="http://schemas.microsoft.com/office/powerpoint/2010/main" val="24376780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57FE1B-D79F-987E-EF0A-6572B780B6AC}"/>
              </a:ext>
            </a:extLst>
          </p:cNvPr>
          <p:cNvSpPr>
            <a:spLocks noGrp="1"/>
          </p:cNvSpPr>
          <p:nvPr>
            <p:ph sz="quarter" idx="13"/>
          </p:nvPr>
        </p:nvSpPr>
        <p:spPr>
          <a:xfrm>
            <a:off x="1113799" y="575353"/>
            <a:ext cx="10363826" cy="4887234"/>
          </a:xfrm>
        </p:spPr>
        <p:txBody>
          <a:bodyPr>
            <a:normAutofit/>
          </a:bodyPr>
          <a:lstStyle/>
          <a:p>
            <a:pPr marL="0" indent="0" algn="ctr">
              <a:buNone/>
            </a:pPr>
            <a:r>
              <a:rPr lang="en-US" sz="4000" dirty="0">
                <a:solidFill>
                  <a:schemeClr val="accent1">
                    <a:lumMod val="75000"/>
                  </a:schemeClr>
                </a:solidFill>
              </a:rPr>
              <a:t>USABILITY TESTING</a:t>
            </a:r>
          </a:p>
        </p:txBody>
      </p:sp>
      <p:pic>
        <p:nvPicPr>
          <p:cNvPr id="4" name="Picture 3">
            <a:extLst>
              <a:ext uri="{FF2B5EF4-FFF2-40B4-BE49-F238E27FC236}">
                <a16:creationId xmlns:a16="http://schemas.microsoft.com/office/drawing/2014/main" id="{63A6BF09-DEF2-590A-B9BF-1CCF97FD7C90}"/>
              </a:ext>
            </a:extLst>
          </p:cNvPr>
          <p:cNvPicPr>
            <a:picLocks noChangeAspect="1"/>
          </p:cNvPicPr>
          <p:nvPr/>
        </p:nvPicPr>
        <p:blipFill>
          <a:blip r:embed="rId2"/>
          <a:stretch>
            <a:fillRect/>
          </a:stretch>
        </p:blipFill>
        <p:spPr>
          <a:xfrm>
            <a:off x="2345932" y="2063821"/>
            <a:ext cx="7500135" cy="4218826"/>
          </a:xfrm>
          <a:prstGeom prst="rect">
            <a:avLst/>
          </a:prstGeom>
        </p:spPr>
      </p:pic>
    </p:spTree>
    <p:extLst>
      <p:ext uri="{BB962C8B-B14F-4D97-AF65-F5344CB8AC3E}">
        <p14:creationId xmlns:p14="http://schemas.microsoft.com/office/powerpoint/2010/main" val="2876513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FE4B8-6A30-3E0F-FC36-93E5864D4096}"/>
              </a:ext>
            </a:extLst>
          </p:cNvPr>
          <p:cNvSpPr>
            <a:spLocks noGrp="1"/>
          </p:cNvSpPr>
          <p:nvPr>
            <p:ph type="title"/>
          </p:nvPr>
        </p:nvSpPr>
        <p:spPr>
          <a:xfrm>
            <a:off x="913775" y="1403213"/>
            <a:ext cx="10364451" cy="794647"/>
          </a:xfrm>
        </p:spPr>
        <p:txBody>
          <a:bodyPr/>
          <a:lstStyle/>
          <a:p>
            <a:pPr algn="l"/>
            <a:r>
              <a:rPr lang="en-US" dirty="0"/>
              <a:t>Tools Used</a:t>
            </a:r>
          </a:p>
        </p:txBody>
      </p:sp>
      <p:sp>
        <p:nvSpPr>
          <p:cNvPr id="3" name="Content Placeholder 2">
            <a:extLst>
              <a:ext uri="{FF2B5EF4-FFF2-40B4-BE49-F238E27FC236}">
                <a16:creationId xmlns:a16="http://schemas.microsoft.com/office/drawing/2014/main" id="{AC1B21F8-E565-21B4-97C6-5A44B074F607}"/>
              </a:ext>
            </a:extLst>
          </p:cNvPr>
          <p:cNvSpPr>
            <a:spLocks noGrp="1"/>
          </p:cNvSpPr>
          <p:nvPr>
            <p:ph sz="quarter" idx="13"/>
          </p:nvPr>
        </p:nvSpPr>
        <p:spPr>
          <a:xfrm>
            <a:off x="914399" y="2197860"/>
            <a:ext cx="10363826" cy="3424107"/>
          </a:xfrm>
        </p:spPr>
        <p:txBody>
          <a:bodyPr/>
          <a:lstStyle/>
          <a:p>
            <a:pPr marL="0" indent="0">
              <a:buNone/>
            </a:pPr>
            <a:r>
              <a:rPr lang="en-GB" sz="2800" cap="none" dirty="0"/>
              <a:t>A</a:t>
            </a:r>
            <a:r>
              <a:rPr lang="en-GB" sz="2800" cap="none" dirty="0">
                <a:effectLst/>
              </a:rPr>
              <a:t>dobe XD for prototyping and design.</a:t>
            </a:r>
          </a:p>
          <a:p>
            <a:endParaRPr lang="en-US" dirty="0"/>
          </a:p>
        </p:txBody>
      </p:sp>
    </p:spTree>
    <p:extLst>
      <p:ext uri="{BB962C8B-B14F-4D97-AF65-F5344CB8AC3E}">
        <p14:creationId xmlns:p14="http://schemas.microsoft.com/office/powerpoint/2010/main" val="37597383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57DA1-8DB4-54C2-A7E0-B05E7CD9FBCA}"/>
              </a:ext>
            </a:extLst>
          </p:cNvPr>
          <p:cNvSpPr>
            <a:spLocks noGrp="1"/>
          </p:cNvSpPr>
          <p:nvPr>
            <p:ph type="title"/>
          </p:nvPr>
        </p:nvSpPr>
        <p:spPr>
          <a:xfrm>
            <a:off x="913774" y="2475892"/>
            <a:ext cx="10364451" cy="1596177"/>
          </a:xfrm>
        </p:spPr>
        <p:txBody>
          <a:bodyPr>
            <a:normAutofit fontScale="90000"/>
          </a:bodyPr>
          <a:lstStyle/>
          <a:p>
            <a:r>
              <a:rPr lang="en-US" sz="4800" cap="none" dirty="0">
                <a:ln w="0"/>
                <a:effectLst>
                  <a:outerShdw blurRad="38100" dist="19050" dir="2700000" algn="tl" rotWithShape="0">
                    <a:schemeClr val="dk1">
                      <a:alpha val="40000"/>
                    </a:schemeClr>
                  </a:outerShdw>
                </a:effectLst>
              </a:rPr>
              <a:t>THANK YOU! </a:t>
            </a:r>
            <a:br>
              <a:rPr lang="en-US" sz="4800" cap="none" dirty="0">
                <a:ln w="0"/>
                <a:effectLst>
                  <a:outerShdw blurRad="38100" dist="19050" dir="2700000" algn="tl" rotWithShape="0">
                    <a:schemeClr val="dk1">
                      <a:alpha val="40000"/>
                    </a:schemeClr>
                  </a:outerShdw>
                </a:effectLst>
              </a:rPr>
            </a:br>
            <a:br>
              <a:rPr lang="en-US" sz="4800" cap="none" dirty="0">
                <a:ln w="0"/>
                <a:effectLst>
                  <a:outerShdw blurRad="38100" dist="19050" dir="2700000" algn="tl" rotWithShape="0">
                    <a:schemeClr val="dk1">
                      <a:alpha val="40000"/>
                    </a:schemeClr>
                  </a:outerShdw>
                </a:effectLst>
              </a:rPr>
            </a:br>
            <a:r>
              <a:rPr lang="en-US" sz="4800" cap="none" dirty="0">
                <a:ln w="0"/>
                <a:effectLst>
                  <a:outerShdw blurRad="38100" dist="19050" dir="2700000" algn="tl" rotWithShape="0">
                    <a:schemeClr val="dk1">
                      <a:alpha val="40000"/>
                    </a:schemeClr>
                  </a:outerShdw>
                </a:effectLst>
              </a:rPr>
              <a:t>LET’S SEE OUR DESIGN</a:t>
            </a:r>
          </a:p>
        </p:txBody>
      </p:sp>
    </p:spTree>
    <p:extLst>
      <p:ext uri="{BB962C8B-B14F-4D97-AF65-F5344CB8AC3E}">
        <p14:creationId xmlns:p14="http://schemas.microsoft.com/office/powerpoint/2010/main" val="876015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36C5E-9B78-4B77-B796-2E7138160E50}"/>
              </a:ext>
            </a:extLst>
          </p:cNvPr>
          <p:cNvSpPr>
            <a:spLocks noGrp="1"/>
          </p:cNvSpPr>
          <p:nvPr>
            <p:ph type="title"/>
          </p:nvPr>
        </p:nvSpPr>
        <p:spPr>
          <a:xfrm>
            <a:off x="913774" y="1295411"/>
            <a:ext cx="10364451" cy="675893"/>
          </a:xfrm>
        </p:spPr>
        <p:txBody>
          <a:bodyPr/>
          <a:lstStyle/>
          <a:p>
            <a:pPr algn="l"/>
            <a:r>
              <a:rPr lang="en-US" dirty="0"/>
              <a:t>DESIGN PROCESS</a:t>
            </a:r>
          </a:p>
        </p:txBody>
      </p:sp>
      <p:sp>
        <p:nvSpPr>
          <p:cNvPr id="3" name="Content Placeholder 2">
            <a:extLst>
              <a:ext uri="{FF2B5EF4-FFF2-40B4-BE49-F238E27FC236}">
                <a16:creationId xmlns:a16="http://schemas.microsoft.com/office/drawing/2014/main" id="{A90175E9-286F-15FE-DB4C-B5F19E903FAD}"/>
              </a:ext>
            </a:extLst>
          </p:cNvPr>
          <p:cNvSpPr>
            <a:spLocks noGrp="1"/>
          </p:cNvSpPr>
          <p:nvPr>
            <p:ph sz="quarter" idx="13"/>
          </p:nvPr>
        </p:nvSpPr>
        <p:spPr>
          <a:xfrm>
            <a:off x="913774" y="2138482"/>
            <a:ext cx="10363826" cy="3424107"/>
          </a:xfrm>
        </p:spPr>
        <p:txBody>
          <a:bodyPr>
            <a:normAutofit fontScale="92500" lnSpcReduction="20000"/>
          </a:bodyPr>
          <a:lstStyle/>
          <a:p>
            <a:pPr marL="0" indent="0">
              <a:buNone/>
            </a:pPr>
            <a:r>
              <a:rPr lang="en-GB" sz="3600" b="1" dirty="0"/>
              <a:t>How We Developed the Solution:</a:t>
            </a:r>
          </a:p>
          <a:p>
            <a:r>
              <a:rPr lang="en-GB" sz="2800" b="1" dirty="0"/>
              <a:t>User Research</a:t>
            </a:r>
            <a:r>
              <a:rPr lang="en-GB" sz="2800" dirty="0"/>
              <a:t>: </a:t>
            </a:r>
            <a:r>
              <a:rPr lang="en-GB" sz="2800" cap="none" dirty="0"/>
              <a:t>Surveys and interviews to understand user needs</a:t>
            </a:r>
            <a:endParaRPr lang="en-GB" sz="2800" dirty="0"/>
          </a:p>
          <a:p>
            <a:r>
              <a:rPr lang="en-GB" sz="2800" b="1" dirty="0"/>
              <a:t>Problem Identification: </a:t>
            </a:r>
            <a:r>
              <a:rPr lang="en-GB" sz="2800" cap="none" dirty="0"/>
              <a:t>Identified user pain points like complex navigation and lack of customization</a:t>
            </a:r>
            <a:endParaRPr lang="en-GB" sz="2800" dirty="0"/>
          </a:p>
          <a:p>
            <a:r>
              <a:rPr lang="en-GB" sz="2800" b="1" dirty="0"/>
              <a:t>Solution Ideation: </a:t>
            </a:r>
            <a:r>
              <a:rPr lang="en-GB" sz="2800" cap="none" dirty="0"/>
              <a:t>Brainstormed features and UI elements to address user needs</a:t>
            </a:r>
            <a:endParaRPr lang="en-GB" sz="2800" dirty="0"/>
          </a:p>
          <a:p>
            <a:r>
              <a:rPr lang="en-GB" sz="2800" b="1" dirty="0"/>
              <a:t>Prototyping: </a:t>
            </a:r>
            <a:r>
              <a:rPr lang="en-GB" sz="2800" cap="none" dirty="0"/>
              <a:t>Created wireframes and high-fidelity prototypes for user feedback</a:t>
            </a:r>
          </a:p>
          <a:p>
            <a:endParaRPr lang="en-US" dirty="0"/>
          </a:p>
        </p:txBody>
      </p:sp>
    </p:spTree>
    <p:extLst>
      <p:ext uri="{BB962C8B-B14F-4D97-AF65-F5344CB8AC3E}">
        <p14:creationId xmlns:p14="http://schemas.microsoft.com/office/powerpoint/2010/main" val="3522032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0B819-F9D1-7886-6D25-9300801D7C71}"/>
              </a:ext>
            </a:extLst>
          </p:cNvPr>
          <p:cNvSpPr>
            <a:spLocks noGrp="1"/>
          </p:cNvSpPr>
          <p:nvPr>
            <p:ph type="title"/>
          </p:nvPr>
        </p:nvSpPr>
        <p:spPr>
          <a:xfrm>
            <a:off x="913149" y="1378538"/>
            <a:ext cx="10364451" cy="818397"/>
          </a:xfrm>
        </p:spPr>
        <p:txBody>
          <a:bodyPr/>
          <a:lstStyle/>
          <a:p>
            <a:pPr algn="l"/>
            <a:r>
              <a:rPr lang="en-US" dirty="0"/>
              <a:t>Design Process (</a:t>
            </a:r>
            <a:r>
              <a:rPr lang="en-US" dirty="0" err="1"/>
              <a:t>C</a:t>
            </a:r>
            <a:r>
              <a:rPr lang="en-US" cap="none" dirty="0" err="1"/>
              <a:t>ontd</a:t>
            </a:r>
            <a:r>
              <a:rPr lang="en-US" cap="none" dirty="0"/>
              <a:t>…)</a:t>
            </a:r>
            <a:endParaRPr lang="en-US" dirty="0"/>
          </a:p>
        </p:txBody>
      </p:sp>
      <p:sp>
        <p:nvSpPr>
          <p:cNvPr id="3" name="Content Placeholder 2">
            <a:extLst>
              <a:ext uri="{FF2B5EF4-FFF2-40B4-BE49-F238E27FC236}">
                <a16:creationId xmlns:a16="http://schemas.microsoft.com/office/drawing/2014/main" id="{A321E4D4-706B-66FF-EC3E-DFFE2B2DAFD2}"/>
              </a:ext>
            </a:extLst>
          </p:cNvPr>
          <p:cNvSpPr>
            <a:spLocks noGrp="1"/>
          </p:cNvSpPr>
          <p:nvPr>
            <p:ph sz="quarter" idx="13"/>
          </p:nvPr>
        </p:nvSpPr>
        <p:spPr/>
        <p:txBody>
          <a:bodyPr>
            <a:normAutofit lnSpcReduction="10000"/>
          </a:bodyPr>
          <a:lstStyle/>
          <a:p>
            <a:pPr marL="0" indent="0">
              <a:buNone/>
            </a:pPr>
            <a:r>
              <a:rPr lang="en-GB" sz="2800" b="1" dirty="0"/>
              <a:t>Approach to Problem-Solving:</a:t>
            </a:r>
            <a:endParaRPr lang="en-GB" sz="2800" dirty="0"/>
          </a:p>
          <a:p>
            <a:pPr marL="742950" lvl="1" indent="-285750">
              <a:buFont typeface="Arial" panose="020B0604020202020204" pitchFamily="34" charset="0"/>
              <a:buChar char="•"/>
            </a:pPr>
            <a:r>
              <a:rPr lang="en-GB" sz="2400" b="1" dirty="0"/>
              <a:t>Intuitive Navigation:</a:t>
            </a:r>
            <a:r>
              <a:rPr lang="en-GB" sz="2400" dirty="0"/>
              <a:t> </a:t>
            </a:r>
            <a:r>
              <a:rPr lang="en-GB" sz="2400" cap="none" dirty="0"/>
              <a:t>Simplified menu structure for easy access to features</a:t>
            </a:r>
            <a:endParaRPr lang="en-GB" sz="2400" dirty="0"/>
          </a:p>
          <a:p>
            <a:pPr marL="742950" lvl="1" indent="-285750">
              <a:buFont typeface="Arial" panose="020B0604020202020204" pitchFamily="34" charset="0"/>
              <a:buChar char="•"/>
            </a:pPr>
            <a:r>
              <a:rPr lang="en-GB" sz="2400" b="1" dirty="0"/>
              <a:t>Personalization:</a:t>
            </a:r>
            <a:r>
              <a:rPr lang="en-GB" sz="2400" dirty="0"/>
              <a:t> </a:t>
            </a:r>
            <a:r>
              <a:rPr lang="en-GB" sz="2400" cap="none" dirty="0"/>
              <a:t>Added customizable dashboard options</a:t>
            </a:r>
            <a:endParaRPr lang="en-GB" sz="2400" dirty="0"/>
          </a:p>
          <a:p>
            <a:pPr marL="742950" lvl="1" indent="-285750">
              <a:buFont typeface="Arial" panose="020B0604020202020204" pitchFamily="34" charset="0"/>
              <a:buChar char="•"/>
            </a:pPr>
            <a:r>
              <a:rPr lang="en-GB" sz="2400" b="1" dirty="0"/>
              <a:t>Accessibility:</a:t>
            </a:r>
            <a:r>
              <a:rPr lang="en-GB" sz="2400" dirty="0"/>
              <a:t> </a:t>
            </a:r>
            <a:r>
              <a:rPr lang="en-GB" sz="2400" cap="none" dirty="0"/>
              <a:t>Ensured the app is usable for all users, including those with disabilities (Voice)</a:t>
            </a:r>
            <a:endParaRPr lang="en-GB" sz="2400" dirty="0"/>
          </a:p>
          <a:p>
            <a:pPr marL="742950" lvl="1" indent="-285750">
              <a:buFont typeface="Arial" panose="020B0604020202020204" pitchFamily="34" charset="0"/>
              <a:buChar char="•"/>
            </a:pPr>
            <a:r>
              <a:rPr lang="en-GB" sz="2400" b="1" dirty="0"/>
              <a:t>Efficiency:</a:t>
            </a:r>
            <a:r>
              <a:rPr lang="en-GB" sz="2400" dirty="0"/>
              <a:t> </a:t>
            </a:r>
            <a:r>
              <a:rPr lang="en-GB" sz="2400" cap="none" dirty="0"/>
              <a:t>Streamlined common tasks like transfers and bill payments</a:t>
            </a:r>
          </a:p>
          <a:p>
            <a:endParaRPr lang="en-US" dirty="0"/>
          </a:p>
        </p:txBody>
      </p:sp>
    </p:spTree>
    <p:extLst>
      <p:ext uri="{BB962C8B-B14F-4D97-AF65-F5344CB8AC3E}">
        <p14:creationId xmlns:p14="http://schemas.microsoft.com/office/powerpoint/2010/main" val="1723272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E8FA3-B914-7AE6-CA88-89B5F0AE7B00}"/>
              </a:ext>
            </a:extLst>
          </p:cNvPr>
          <p:cNvSpPr>
            <a:spLocks noGrp="1"/>
          </p:cNvSpPr>
          <p:nvPr>
            <p:ph type="title"/>
          </p:nvPr>
        </p:nvSpPr>
        <p:spPr>
          <a:xfrm>
            <a:off x="913149" y="1129157"/>
            <a:ext cx="10364451" cy="842148"/>
          </a:xfrm>
        </p:spPr>
        <p:txBody>
          <a:bodyPr/>
          <a:lstStyle/>
          <a:p>
            <a:pPr algn="l"/>
            <a:r>
              <a:rPr lang="en-US" dirty="0"/>
              <a:t>Team roles and contributions</a:t>
            </a:r>
          </a:p>
        </p:txBody>
      </p:sp>
      <p:sp>
        <p:nvSpPr>
          <p:cNvPr id="3" name="Content Placeholder 2">
            <a:extLst>
              <a:ext uri="{FF2B5EF4-FFF2-40B4-BE49-F238E27FC236}">
                <a16:creationId xmlns:a16="http://schemas.microsoft.com/office/drawing/2014/main" id="{BEF9D0AF-962D-92DF-1A9B-851294F3F232}"/>
              </a:ext>
            </a:extLst>
          </p:cNvPr>
          <p:cNvSpPr>
            <a:spLocks noGrp="1"/>
          </p:cNvSpPr>
          <p:nvPr>
            <p:ph sz="quarter" idx="13"/>
          </p:nvPr>
        </p:nvSpPr>
        <p:spPr>
          <a:xfrm>
            <a:off x="913149" y="2078183"/>
            <a:ext cx="10802601" cy="4622655"/>
          </a:xfrm>
        </p:spPr>
        <p:txBody>
          <a:bodyPr>
            <a:normAutofit fontScale="92500" lnSpcReduction="20000"/>
          </a:bodyPr>
          <a:lstStyle/>
          <a:p>
            <a:pPr marL="0" indent="0">
              <a:buNone/>
            </a:pPr>
            <a:r>
              <a:rPr lang="en-GB" sz="2800" b="1" dirty="0"/>
              <a:t>Roles in the Team:</a:t>
            </a:r>
          </a:p>
          <a:p>
            <a:r>
              <a:rPr lang="en-GB" b="1" dirty="0" err="1"/>
              <a:t>Keron</a:t>
            </a:r>
            <a:r>
              <a:rPr lang="en-GB" b="1" dirty="0"/>
              <a:t> </a:t>
            </a:r>
            <a:r>
              <a:rPr lang="en-GB" b="1" dirty="0" err="1"/>
              <a:t>Ranchhodbhai</a:t>
            </a:r>
            <a:r>
              <a:rPr lang="en-GB" b="1" dirty="0"/>
              <a:t> </a:t>
            </a:r>
            <a:r>
              <a:rPr lang="en-GB" b="1" dirty="0" err="1"/>
              <a:t>Balar</a:t>
            </a:r>
            <a:r>
              <a:rPr lang="en-GB" b="1" dirty="0"/>
              <a:t>:</a:t>
            </a:r>
            <a:r>
              <a:rPr lang="en-GB" dirty="0"/>
              <a:t> </a:t>
            </a:r>
            <a:r>
              <a:rPr lang="en-GB" sz="2600" cap="none" dirty="0"/>
              <a:t>Visual design and prototyping</a:t>
            </a:r>
            <a:endParaRPr lang="en-GB" sz="2600" dirty="0"/>
          </a:p>
          <a:p>
            <a:r>
              <a:rPr lang="en-GB" b="1" dirty="0" err="1"/>
              <a:t>Jaicy</a:t>
            </a:r>
            <a:r>
              <a:rPr lang="en-GB" b="1" dirty="0"/>
              <a:t> Thomas John:</a:t>
            </a:r>
            <a:r>
              <a:rPr lang="en-GB" dirty="0"/>
              <a:t> </a:t>
            </a:r>
            <a:r>
              <a:rPr lang="en-GB" sz="2600" cap="none" dirty="0"/>
              <a:t>Competitive analysis and design documentation</a:t>
            </a:r>
            <a:endParaRPr lang="en-GB" sz="2600" dirty="0"/>
          </a:p>
          <a:p>
            <a:r>
              <a:rPr lang="en-GB" b="1" dirty="0" err="1"/>
              <a:t>Vedang</a:t>
            </a:r>
            <a:r>
              <a:rPr lang="en-GB" b="1" dirty="0"/>
              <a:t> Tushar </a:t>
            </a:r>
            <a:r>
              <a:rPr lang="en-GB" b="1" dirty="0" err="1"/>
              <a:t>Bhagare</a:t>
            </a:r>
            <a:r>
              <a:rPr lang="en-GB" b="1" dirty="0"/>
              <a:t>:</a:t>
            </a:r>
            <a:r>
              <a:rPr lang="en-GB" dirty="0"/>
              <a:t> </a:t>
            </a:r>
            <a:r>
              <a:rPr lang="en-GB" sz="2600" cap="none" dirty="0"/>
              <a:t>Interaction design and wireframing</a:t>
            </a:r>
            <a:endParaRPr lang="en-GB" sz="2600" dirty="0"/>
          </a:p>
          <a:p>
            <a:r>
              <a:rPr lang="en-GB" b="1" dirty="0" err="1"/>
              <a:t>Yashkumar</a:t>
            </a:r>
            <a:r>
              <a:rPr lang="en-GB" b="1" dirty="0"/>
              <a:t> </a:t>
            </a:r>
            <a:r>
              <a:rPr lang="en-GB" b="1" dirty="0" err="1"/>
              <a:t>Manishbhai</a:t>
            </a:r>
            <a:r>
              <a:rPr lang="en-GB" b="1" dirty="0"/>
              <a:t> Patel: </a:t>
            </a:r>
            <a:r>
              <a:rPr lang="en-GB" sz="2600" cap="none" dirty="0"/>
              <a:t>User research and usability testing</a:t>
            </a:r>
            <a:endParaRPr lang="en-GB" sz="2600" b="1" dirty="0"/>
          </a:p>
          <a:p>
            <a:r>
              <a:rPr lang="en-GB" dirty="0"/>
              <a:t> </a:t>
            </a:r>
            <a:r>
              <a:rPr lang="en-GB" b="1" dirty="0" err="1"/>
              <a:t>Prashantkumar</a:t>
            </a:r>
            <a:r>
              <a:rPr lang="en-GB" b="1" dirty="0"/>
              <a:t> </a:t>
            </a:r>
            <a:r>
              <a:rPr lang="en-GB" b="1" dirty="0" err="1"/>
              <a:t>Ghanshyambhai</a:t>
            </a:r>
            <a:r>
              <a:rPr lang="en-GB" b="1" dirty="0"/>
              <a:t> Patel:</a:t>
            </a:r>
            <a:r>
              <a:rPr lang="en-GB" dirty="0"/>
              <a:t> </a:t>
            </a:r>
            <a:r>
              <a:rPr lang="en-GB" sz="2600" cap="none" dirty="0"/>
              <a:t>Implementation and testing</a:t>
            </a:r>
            <a:endParaRPr lang="en-GB" sz="2600" dirty="0"/>
          </a:p>
          <a:p>
            <a:pPr marL="0" indent="0">
              <a:buNone/>
            </a:pPr>
            <a:r>
              <a:rPr lang="en-GB" sz="2800" b="1" dirty="0"/>
              <a:t>Teamwork Contribution:</a:t>
            </a:r>
            <a:endParaRPr lang="en-GB" sz="2800" dirty="0"/>
          </a:p>
          <a:p>
            <a:pPr>
              <a:buFont typeface="Arial" panose="020B0604020202020204" pitchFamily="34" charset="0"/>
              <a:buChar char="•"/>
            </a:pPr>
            <a:r>
              <a:rPr lang="en-GB" sz="2200" b="1" dirty="0"/>
              <a:t>Collaboration:</a:t>
            </a:r>
            <a:r>
              <a:rPr lang="en-GB" sz="2200" dirty="0"/>
              <a:t> </a:t>
            </a:r>
            <a:r>
              <a:rPr lang="en-GB" sz="2600" cap="none" dirty="0"/>
              <a:t>Regular meetings to share progress and feedback</a:t>
            </a:r>
            <a:endParaRPr lang="en-GB" sz="2600" dirty="0"/>
          </a:p>
          <a:p>
            <a:pPr>
              <a:buFont typeface="Arial" panose="020B0604020202020204" pitchFamily="34" charset="0"/>
              <a:buChar char="•"/>
            </a:pPr>
            <a:r>
              <a:rPr lang="en-GB" sz="2200" b="1" dirty="0"/>
              <a:t>Specialization:</a:t>
            </a:r>
            <a:r>
              <a:rPr lang="en-GB" sz="2200" dirty="0"/>
              <a:t> </a:t>
            </a:r>
            <a:r>
              <a:rPr lang="en-GB" sz="2600" cap="none" dirty="0"/>
              <a:t>Leveraged individual strengths for specific tasks</a:t>
            </a:r>
            <a:endParaRPr lang="en-GB" sz="2600" dirty="0"/>
          </a:p>
          <a:p>
            <a:pPr>
              <a:buFont typeface="Arial" panose="020B0604020202020204" pitchFamily="34" charset="0"/>
              <a:buChar char="•"/>
            </a:pPr>
            <a:r>
              <a:rPr lang="en-GB" sz="2200" b="1" dirty="0"/>
              <a:t>Communication:</a:t>
            </a:r>
            <a:r>
              <a:rPr lang="en-GB" sz="2200" dirty="0"/>
              <a:t> </a:t>
            </a:r>
            <a:r>
              <a:rPr lang="en-GB" sz="2600" cap="none" dirty="0"/>
              <a:t>Maintained open lines of communication for efficient workflow</a:t>
            </a:r>
          </a:p>
          <a:p>
            <a:pPr marL="0" indent="0">
              <a:buNone/>
            </a:pPr>
            <a:endParaRPr lang="en-US" dirty="0"/>
          </a:p>
        </p:txBody>
      </p:sp>
    </p:spTree>
    <p:extLst>
      <p:ext uri="{BB962C8B-B14F-4D97-AF65-F5344CB8AC3E}">
        <p14:creationId xmlns:p14="http://schemas.microsoft.com/office/powerpoint/2010/main" val="1351634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AB552-90E0-6519-4FAB-F31823ED4C44}"/>
              </a:ext>
            </a:extLst>
          </p:cNvPr>
          <p:cNvSpPr>
            <a:spLocks noGrp="1"/>
          </p:cNvSpPr>
          <p:nvPr>
            <p:ph type="title"/>
          </p:nvPr>
        </p:nvSpPr>
        <p:spPr>
          <a:xfrm>
            <a:off x="913774" y="951027"/>
            <a:ext cx="10364451" cy="759021"/>
          </a:xfrm>
        </p:spPr>
        <p:txBody>
          <a:bodyPr/>
          <a:lstStyle/>
          <a:p>
            <a:pPr algn="l"/>
            <a:r>
              <a:rPr lang="en-GB" dirty="0"/>
              <a:t>UX Strategy</a:t>
            </a:r>
            <a:endParaRPr lang="en-US" dirty="0"/>
          </a:p>
        </p:txBody>
      </p:sp>
      <p:sp>
        <p:nvSpPr>
          <p:cNvPr id="3" name="Content Placeholder 2">
            <a:extLst>
              <a:ext uri="{FF2B5EF4-FFF2-40B4-BE49-F238E27FC236}">
                <a16:creationId xmlns:a16="http://schemas.microsoft.com/office/drawing/2014/main" id="{1835494A-36AA-75D7-E59C-ACB4F91B8629}"/>
              </a:ext>
            </a:extLst>
          </p:cNvPr>
          <p:cNvSpPr>
            <a:spLocks noGrp="1"/>
          </p:cNvSpPr>
          <p:nvPr>
            <p:ph sz="quarter" idx="13"/>
          </p:nvPr>
        </p:nvSpPr>
        <p:spPr>
          <a:xfrm>
            <a:off x="913774" y="1710048"/>
            <a:ext cx="10363826" cy="5147952"/>
          </a:xfrm>
        </p:spPr>
        <p:txBody>
          <a:bodyPr>
            <a:noAutofit/>
          </a:bodyPr>
          <a:lstStyle/>
          <a:p>
            <a:pPr marL="0" indent="0">
              <a:buNone/>
            </a:pPr>
            <a:r>
              <a:rPr lang="en-GB" sz="2200" b="1" dirty="0"/>
              <a:t>UX Objectives:</a:t>
            </a:r>
            <a:endParaRPr lang="en-GB" sz="2200" b="1" cap="none" dirty="0"/>
          </a:p>
          <a:p>
            <a:r>
              <a:rPr lang="en-GB" sz="2400" cap="none" dirty="0"/>
              <a:t>User-centric design</a:t>
            </a:r>
          </a:p>
          <a:p>
            <a:r>
              <a:rPr lang="en-GB" sz="2400" cap="none" dirty="0"/>
              <a:t>Accessibility</a:t>
            </a:r>
          </a:p>
          <a:p>
            <a:r>
              <a:rPr lang="en-GB" sz="2400" cap="none" dirty="0"/>
              <a:t>Efficiency</a:t>
            </a:r>
          </a:p>
          <a:p>
            <a:r>
              <a:rPr lang="en-GB" sz="2400" cap="none" dirty="0"/>
              <a:t>Consistency</a:t>
            </a:r>
          </a:p>
          <a:p>
            <a:r>
              <a:rPr lang="en-GB" sz="2400" cap="none" dirty="0"/>
              <a:t>Security</a:t>
            </a:r>
          </a:p>
          <a:p>
            <a:r>
              <a:rPr lang="en-GB" sz="2400" cap="none" dirty="0"/>
              <a:t>Visual Appeal</a:t>
            </a:r>
          </a:p>
          <a:p>
            <a:r>
              <a:rPr lang="en-GB" sz="2400" cap="none" dirty="0"/>
              <a:t>Feedback and Responsiveness</a:t>
            </a:r>
          </a:p>
          <a:p>
            <a:r>
              <a:rPr lang="en-GB" sz="2400" cap="none" dirty="0"/>
              <a:t>Error Prevention and Recovery</a:t>
            </a:r>
            <a:endParaRPr lang="en-US" sz="2400" cap="none" dirty="0"/>
          </a:p>
        </p:txBody>
      </p:sp>
    </p:spTree>
    <p:extLst>
      <p:ext uri="{BB962C8B-B14F-4D97-AF65-F5344CB8AC3E}">
        <p14:creationId xmlns:p14="http://schemas.microsoft.com/office/powerpoint/2010/main" val="512861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74A71-4CD8-F0BA-4C35-712D2B69370B}"/>
              </a:ext>
            </a:extLst>
          </p:cNvPr>
          <p:cNvSpPr>
            <a:spLocks noGrp="1"/>
          </p:cNvSpPr>
          <p:nvPr>
            <p:ph type="title"/>
          </p:nvPr>
        </p:nvSpPr>
        <p:spPr>
          <a:xfrm>
            <a:off x="913774" y="1247910"/>
            <a:ext cx="10364451" cy="806522"/>
          </a:xfrm>
        </p:spPr>
        <p:txBody>
          <a:bodyPr/>
          <a:lstStyle/>
          <a:p>
            <a:pPr algn="l"/>
            <a:r>
              <a:rPr lang="en-GB" dirty="0"/>
              <a:t>UX Approach</a:t>
            </a:r>
            <a:endParaRPr lang="en-US" dirty="0"/>
          </a:p>
        </p:txBody>
      </p:sp>
      <p:sp>
        <p:nvSpPr>
          <p:cNvPr id="3" name="Content Placeholder 2">
            <a:extLst>
              <a:ext uri="{FF2B5EF4-FFF2-40B4-BE49-F238E27FC236}">
                <a16:creationId xmlns:a16="http://schemas.microsoft.com/office/drawing/2014/main" id="{E56662F4-2F45-2681-3B4B-DA604D4E70E4}"/>
              </a:ext>
            </a:extLst>
          </p:cNvPr>
          <p:cNvSpPr>
            <a:spLocks noGrp="1"/>
          </p:cNvSpPr>
          <p:nvPr>
            <p:ph sz="quarter" idx="13"/>
          </p:nvPr>
        </p:nvSpPr>
        <p:spPr>
          <a:xfrm>
            <a:off x="913774" y="2054432"/>
            <a:ext cx="10462787" cy="4188087"/>
          </a:xfrm>
        </p:spPr>
        <p:txBody>
          <a:bodyPr>
            <a:normAutofit fontScale="92500" lnSpcReduction="10000"/>
          </a:bodyPr>
          <a:lstStyle/>
          <a:p>
            <a:pPr marL="0" indent="0">
              <a:buNone/>
            </a:pPr>
            <a:r>
              <a:rPr lang="en-GB" sz="2600" b="1" dirty="0"/>
              <a:t>Steps Taken:</a:t>
            </a:r>
          </a:p>
          <a:p>
            <a:pPr>
              <a:buFont typeface="Arial" panose="020B0604020202020204" pitchFamily="34" charset="0"/>
              <a:buChar char="•"/>
            </a:pPr>
            <a:r>
              <a:rPr lang="en-GB" sz="3100" cap="none" dirty="0"/>
              <a:t>User research</a:t>
            </a:r>
          </a:p>
          <a:p>
            <a:pPr>
              <a:buFont typeface="Arial" panose="020B0604020202020204" pitchFamily="34" charset="0"/>
              <a:buChar char="•"/>
            </a:pPr>
            <a:r>
              <a:rPr lang="en-GB" sz="3100" cap="none" dirty="0"/>
              <a:t>Competitive analysis</a:t>
            </a:r>
          </a:p>
          <a:p>
            <a:pPr>
              <a:buFont typeface="Arial" panose="020B0604020202020204" pitchFamily="34" charset="0"/>
              <a:buChar char="•"/>
            </a:pPr>
            <a:r>
              <a:rPr lang="en-GB" sz="3100" cap="none" dirty="0"/>
              <a:t>Wireframing and prototyping</a:t>
            </a:r>
          </a:p>
          <a:p>
            <a:pPr>
              <a:buFont typeface="Arial" panose="020B0604020202020204" pitchFamily="34" charset="0"/>
              <a:buChar char="•"/>
            </a:pPr>
            <a:r>
              <a:rPr lang="en-GB" sz="3100" cap="none" dirty="0"/>
              <a:t>Usability testing</a:t>
            </a:r>
          </a:p>
          <a:p>
            <a:pPr>
              <a:buFont typeface="Arial" panose="020B0604020202020204" pitchFamily="34" charset="0"/>
              <a:buChar char="•"/>
            </a:pPr>
            <a:r>
              <a:rPr lang="en-GB" sz="3100" cap="none" dirty="0"/>
              <a:t>Interaction design</a:t>
            </a:r>
          </a:p>
          <a:p>
            <a:pPr>
              <a:buFont typeface="Arial" panose="020B0604020202020204" pitchFamily="34" charset="0"/>
              <a:buChar char="•"/>
            </a:pPr>
            <a:r>
              <a:rPr lang="en-GB" sz="3100" cap="none" dirty="0"/>
              <a:t>Visual design</a:t>
            </a:r>
          </a:p>
          <a:p>
            <a:pPr>
              <a:buFont typeface="Arial" panose="020B0604020202020204" pitchFamily="34" charset="0"/>
              <a:buChar char="•"/>
            </a:pPr>
            <a:r>
              <a:rPr lang="en-GB" sz="3100" cap="none" dirty="0"/>
              <a:t>Documentation</a:t>
            </a:r>
          </a:p>
          <a:p>
            <a:endParaRPr lang="en-US" dirty="0"/>
          </a:p>
        </p:txBody>
      </p:sp>
    </p:spTree>
    <p:extLst>
      <p:ext uri="{BB962C8B-B14F-4D97-AF65-F5344CB8AC3E}">
        <p14:creationId xmlns:p14="http://schemas.microsoft.com/office/powerpoint/2010/main" val="321426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084D0-171F-B2AD-EC3C-F96B766AEB73}"/>
              </a:ext>
            </a:extLst>
          </p:cNvPr>
          <p:cNvSpPr>
            <a:spLocks noGrp="1"/>
          </p:cNvSpPr>
          <p:nvPr>
            <p:ph type="title"/>
          </p:nvPr>
        </p:nvSpPr>
        <p:spPr>
          <a:xfrm>
            <a:off x="913774" y="889981"/>
            <a:ext cx="10364451" cy="838808"/>
          </a:xfrm>
        </p:spPr>
        <p:txBody>
          <a:bodyPr/>
          <a:lstStyle/>
          <a:p>
            <a:pPr algn="l"/>
            <a:r>
              <a:rPr lang="en-US" dirty="0"/>
              <a:t>COMPETITIVE research</a:t>
            </a:r>
          </a:p>
        </p:txBody>
      </p:sp>
      <p:sp>
        <p:nvSpPr>
          <p:cNvPr id="3" name="Content Placeholder 2">
            <a:extLst>
              <a:ext uri="{FF2B5EF4-FFF2-40B4-BE49-F238E27FC236}">
                <a16:creationId xmlns:a16="http://schemas.microsoft.com/office/drawing/2014/main" id="{88E0C202-1255-3F14-155E-C1347F6957BD}"/>
              </a:ext>
            </a:extLst>
          </p:cNvPr>
          <p:cNvSpPr>
            <a:spLocks noGrp="1"/>
          </p:cNvSpPr>
          <p:nvPr>
            <p:ph sz="quarter" idx="13"/>
          </p:nvPr>
        </p:nvSpPr>
        <p:spPr>
          <a:xfrm>
            <a:off x="913774" y="1728790"/>
            <a:ext cx="11278226" cy="5129210"/>
          </a:xfrm>
        </p:spPr>
        <p:txBody>
          <a:bodyPr>
            <a:normAutofit fontScale="92500" lnSpcReduction="10000"/>
          </a:bodyPr>
          <a:lstStyle/>
          <a:p>
            <a:pPr marL="457200" indent="-457200">
              <a:buFont typeface="+mj-lt"/>
              <a:buAutoNum type="arabicPeriod"/>
            </a:pPr>
            <a:r>
              <a:rPr lang="en-GB" sz="2400" b="1" dirty="0">
                <a:effectLst/>
              </a:rPr>
              <a:t>CIBC Banking App:</a:t>
            </a:r>
          </a:p>
          <a:p>
            <a:pPr marL="0" indent="0">
              <a:buNone/>
            </a:pPr>
            <a:r>
              <a:rPr lang="en-GB" sz="2200" b="1" dirty="0">
                <a:effectLst/>
              </a:rPr>
              <a:t>Strengths: </a:t>
            </a:r>
          </a:p>
          <a:p>
            <a:r>
              <a:rPr lang="en-GB" sz="2400" cap="none" dirty="0">
                <a:effectLst/>
              </a:rPr>
              <a:t>Easy navigation: the app has a user-friendly interface, allowing users to easily</a:t>
            </a:r>
            <a:r>
              <a:rPr lang="en-GB" sz="2400" cap="none" dirty="0"/>
              <a:t> </a:t>
            </a:r>
            <a:r>
              <a:rPr lang="en-GB" sz="2400" cap="none" dirty="0">
                <a:effectLst/>
              </a:rPr>
              <a:t>navigate between accounts, transfers, and bill payments.</a:t>
            </a:r>
          </a:p>
          <a:p>
            <a:r>
              <a:rPr lang="en-GB" sz="2400" cap="none" dirty="0">
                <a:effectLst/>
              </a:rPr>
              <a:t>Quick transfers: </a:t>
            </a:r>
            <a:r>
              <a:rPr lang="en-GB" sz="2400" cap="none" dirty="0" err="1">
                <a:effectLst/>
              </a:rPr>
              <a:t>Interac</a:t>
            </a:r>
            <a:r>
              <a:rPr lang="en-GB" sz="2400" cap="none" dirty="0">
                <a:effectLst/>
              </a:rPr>
              <a:t> e-transfers are fast and straightforward, enhancing user</a:t>
            </a:r>
            <a:r>
              <a:rPr lang="en-GB" sz="2400" cap="none" dirty="0"/>
              <a:t> </a:t>
            </a:r>
            <a:r>
              <a:rPr lang="en-GB" sz="2400" cap="none" dirty="0">
                <a:effectLst/>
              </a:rPr>
              <a:t>convenience.</a:t>
            </a:r>
          </a:p>
          <a:p>
            <a:r>
              <a:rPr lang="en-GB" sz="2400" cap="none" dirty="0">
                <a:effectLst/>
              </a:rPr>
              <a:t>Personalized insights: the app provides personalized spending insights and budget</a:t>
            </a:r>
            <a:r>
              <a:rPr lang="en-GB" sz="2400" cap="none" dirty="0"/>
              <a:t> </a:t>
            </a:r>
            <a:r>
              <a:rPr lang="en-GB" sz="2400" cap="none" dirty="0">
                <a:effectLst/>
              </a:rPr>
              <a:t>tracking to help users manage their finances effectively.</a:t>
            </a:r>
          </a:p>
          <a:p>
            <a:pPr marL="0" indent="0">
              <a:buNone/>
            </a:pPr>
            <a:r>
              <a:rPr lang="en-GB" sz="2200" b="1" cap="none" dirty="0">
                <a:effectLst/>
              </a:rPr>
              <a:t>WEAKNESSES:</a:t>
            </a:r>
          </a:p>
          <a:p>
            <a:r>
              <a:rPr lang="en-GB" sz="2400" cap="none" dirty="0">
                <a:effectLst/>
              </a:rPr>
              <a:t>Limited customization: users have limited options to personalize their dashboard and app settings. </a:t>
            </a:r>
          </a:p>
          <a:p>
            <a:r>
              <a:rPr lang="en-GB" sz="2400" cap="none" dirty="0">
                <a:effectLst/>
              </a:rPr>
              <a:t>Occasional technical issues: some users have reported occasional glitches and slow load times during peak hours.</a:t>
            </a:r>
          </a:p>
          <a:p>
            <a:endParaRPr lang="en-GB" sz="2000" dirty="0">
              <a:effectLst/>
              <a:latin typeface="Helvetica" pitchFamily="2" charset="0"/>
            </a:endParaRPr>
          </a:p>
          <a:p>
            <a:endParaRPr lang="en-GB" sz="2200" cap="none" dirty="0">
              <a:effectLst/>
            </a:endParaRPr>
          </a:p>
          <a:p>
            <a:endParaRPr lang="en-GB" sz="2200" cap="none" dirty="0">
              <a:effectLst/>
            </a:endParaRPr>
          </a:p>
          <a:p>
            <a:endParaRPr lang="en-GB" sz="2200" cap="none" dirty="0">
              <a:effectLst/>
            </a:endParaRPr>
          </a:p>
          <a:p>
            <a:pPr marL="0" indent="0">
              <a:buNone/>
            </a:pPr>
            <a:endParaRPr lang="en-GB" b="1" dirty="0">
              <a:effectLst/>
            </a:endParaRPr>
          </a:p>
          <a:p>
            <a:endParaRPr lang="en-US" dirty="0"/>
          </a:p>
        </p:txBody>
      </p:sp>
    </p:spTree>
    <p:extLst>
      <p:ext uri="{BB962C8B-B14F-4D97-AF65-F5344CB8AC3E}">
        <p14:creationId xmlns:p14="http://schemas.microsoft.com/office/powerpoint/2010/main" val="143027438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5547161718F949AE249372A5C447D3" ma:contentTypeVersion="11" ma:contentTypeDescription="Create a new document." ma:contentTypeScope="" ma:versionID="7c612f85cf6c15eb8a29b23454404027">
  <xsd:schema xmlns:xsd="http://www.w3.org/2001/XMLSchema" xmlns:xs="http://www.w3.org/2001/XMLSchema" xmlns:p="http://schemas.microsoft.com/office/2006/metadata/properties" xmlns:ns2="9ee7710c-eaff-43ba-821c-06fafc6d8000" xmlns:ns3="a3253e6b-76ea-4aa6-84fe-2232dc0fb930" targetNamespace="http://schemas.microsoft.com/office/2006/metadata/properties" ma:root="true" ma:fieldsID="a4a7be48d474ef098aaa0d758b0f6188" ns2:_="" ns3:_="">
    <xsd:import namespace="9ee7710c-eaff-43ba-821c-06fafc6d8000"/>
    <xsd:import namespace="a3253e6b-76ea-4aa6-84fe-2232dc0fb93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e7710c-eaff-43ba-821c-06fafc6d80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bef14a81-40c6-4318-85f6-ee55e424c7be"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3253e6b-76ea-4aa6-84fe-2232dc0fb93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7cd3747f-0734-4b4d-b46b-fe6aa0043160}" ma:internalName="TaxCatchAll" ma:showField="CatchAllData" ma:web="a3253e6b-76ea-4aa6-84fe-2232dc0fb93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a3253e6b-76ea-4aa6-84fe-2232dc0fb930" xsi:nil="true"/>
    <lcf76f155ced4ddcb4097134ff3c332f xmlns="9ee7710c-eaff-43ba-821c-06fafc6d800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7D4AE39-F35A-409D-B9FE-68C58AE28BC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e7710c-eaff-43ba-821c-06fafc6d8000"/>
    <ds:schemaRef ds:uri="a3253e6b-76ea-4aa6-84fe-2232dc0fb9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DCF118-B9E5-48BE-AC36-06B489DC20EA}">
  <ds:schemaRefs>
    <ds:schemaRef ds:uri="http://schemas.microsoft.com/sharepoint/v3/contenttype/forms"/>
  </ds:schemaRefs>
</ds:datastoreItem>
</file>

<file path=customXml/itemProps3.xml><?xml version="1.0" encoding="utf-8"?>
<ds:datastoreItem xmlns:ds="http://schemas.openxmlformats.org/officeDocument/2006/customXml" ds:itemID="{D771A91F-6EDD-46C1-A7F4-E835BBC20B1B}">
  <ds:schemaRefs>
    <ds:schemaRef ds:uri="http://schemas.microsoft.com/office/2006/metadata/properties"/>
    <ds:schemaRef ds:uri="http://schemas.microsoft.com/office/infopath/2007/PartnerControls"/>
    <ds:schemaRef ds:uri="a3253e6b-76ea-4aa6-84fe-2232dc0fb930"/>
    <ds:schemaRef ds:uri="9ee7710c-eaff-43ba-821c-06fafc6d8000"/>
  </ds:schemaRefs>
</ds:datastoreItem>
</file>

<file path=docProps/app.xml><?xml version="1.0" encoding="utf-8"?>
<Properties xmlns="http://schemas.openxmlformats.org/officeDocument/2006/extended-properties" xmlns:vt="http://schemas.openxmlformats.org/officeDocument/2006/docPropsVTypes">
  <Template>Facet</Template>
  <TotalTime>166</TotalTime>
  <Words>1226</Words>
  <Application>Microsoft Office PowerPoint</Application>
  <PresentationFormat>Widescreen</PresentationFormat>
  <Paragraphs>127</Paragraphs>
  <Slides>30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Aptos</vt:lpstr>
      <vt:lpstr>Arial</vt:lpstr>
      <vt:lpstr>Helvetica</vt:lpstr>
      <vt:lpstr>Trebuchet MS</vt:lpstr>
      <vt:lpstr>Wingdings 3</vt:lpstr>
      <vt:lpstr>Facet</vt:lpstr>
      <vt:lpstr> PROG8151 - User Interface Design Principles A3- Mobile Design</vt:lpstr>
      <vt:lpstr>Description of application</vt:lpstr>
      <vt:lpstr>Tools Used</vt:lpstr>
      <vt:lpstr>DESIGN PROCESS</vt:lpstr>
      <vt:lpstr>Design Process (Contd…)</vt:lpstr>
      <vt:lpstr>Team roles and contributions</vt:lpstr>
      <vt:lpstr>UX Strategy</vt:lpstr>
      <vt:lpstr>UX Approach</vt:lpstr>
      <vt:lpstr>COMPETITIVE research</vt:lpstr>
      <vt:lpstr>PowerPoint Presentation</vt:lpstr>
      <vt:lpstr>COMPETITIVE research (contd…)</vt:lpstr>
      <vt:lpstr>PowerPoint Presentation</vt:lpstr>
      <vt:lpstr>PROTOTYPES</vt:lpstr>
      <vt:lpstr>PowerPoint Presentation</vt:lpstr>
      <vt:lpstr>pROTOTYPES (Contd…)</vt:lpstr>
      <vt:lpstr>Prototypes(Contd…)</vt:lpstr>
      <vt:lpstr>PowerPoint Presentation</vt:lpstr>
      <vt:lpstr>PowerPoint Presentation</vt:lpstr>
      <vt:lpstr>Design implementation</vt:lpstr>
      <vt:lpstr>PowerPoint Presentation</vt:lpstr>
      <vt:lpstr>DESIGN IMPLEMENTATION (Contd…)</vt:lpstr>
      <vt:lpstr>PowerPoint Presentation</vt:lpstr>
      <vt:lpstr>USABILITY PRINCIPLES</vt:lpstr>
      <vt:lpstr>PowerPoint Presentation</vt:lpstr>
      <vt:lpstr>PowerPoint Presentation</vt:lpstr>
      <vt:lpstr>PROTOTYPE MATCHES THE WIREFRAMES</vt:lpstr>
      <vt:lpstr>PowerPoint Presentation</vt:lpstr>
      <vt:lpstr>USABILITY TESTING</vt:lpstr>
      <vt:lpstr>PowerPoint Presentation</vt:lpstr>
      <vt:lpstr>THANK YOU!   LET’S SEE OUR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PROG8151 - User Interface Design Principles A3- Mobile Design</dc:title>
  <dc:creator>Davis John Thomas Davis John Thomas</dc:creator>
  <cp:lastModifiedBy>vedang bhagare</cp:lastModifiedBy>
  <cp:revision>5</cp:revision>
  <dcterms:created xsi:type="dcterms:W3CDTF">2024-08-02T03:17:03Z</dcterms:created>
  <dcterms:modified xsi:type="dcterms:W3CDTF">2024-08-02T12:15:52Z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0x0101002D5547161718F949AE249372A5C447D3</vt:lpwstr>
  </property>
</Properties>
</file>

<file path=docProps/thumbnail.jpeg>
</file>